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0"/>
  </p:notesMasterIdLst>
  <p:sldIdLst>
    <p:sldId id="256" r:id="rId2"/>
    <p:sldId id="272" r:id="rId3"/>
    <p:sldId id="260" r:id="rId4"/>
    <p:sldId id="274" r:id="rId5"/>
    <p:sldId id="280" r:id="rId6"/>
    <p:sldId id="282" r:id="rId7"/>
    <p:sldId id="262" r:id="rId8"/>
    <p:sldId id="279" r:id="rId9"/>
    <p:sldId id="263" r:id="rId10"/>
    <p:sldId id="264" r:id="rId11"/>
    <p:sldId id="265" r:id="rId12"/>
    <p:sldId id="269" r:id="rId13"/>
    <p:sldId id="276" r:id="rId14"/>
    <p:sldId id="267" r:id="rId15"/>
    <p:sldId id="277" r:id="rId16"/>
    <p:sldId id="281" r:id="rId17"/>
    <p:sldId id="259"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919" autoAdjust="0"/>
  </p:normalViewPr>
  <p:slideViewPr>
    <p:cSldViewPr snapToGrid="0" snapToObjects="1">
      <p:cViewPr varScale="1">
        <p:scale>
          <a:sx n="78" d="100"/>
          <a:sy n="78" d="100"/>
        </p:scale>
        <p:origin x="-1120" y="-104"/>
      </p:cViewPr>
      <p:guideLst>
        <p:guide orient="horz" pos="2160"/>
        <p:guide pos="2880"/>
      </p:guideLst>
    </p:cSldViewPr>
  </p:slideViewPr>
  <p:outlineViewPr>
    <p:cViewPr>
      <p:scale>
        <a:sx n="33" d="100"/>
        <a:sy n="33" d="100"/>
      </p:scale>
      <p:origin x="0" y="118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04204-1A9B-B241-8C73-FB65F0A0A644}" type="datetimeFigureOut">
              <a:rPr lang="en-US" smtClean="0"/>
              <a:t>2/26/16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91FEC-5023-254D-ABCF-A3ED470BDE91}" type="slidenum">
              <a:rPr lang="en-US" smtClean="0"/>
              <a:t>‹#›</a:t>
            </a:fld>
            <a:endParaRPr lang="en-US"/>
          </a:p>
        </p:txBody>
      </p:sp>
    </p:spTree>
    <p:extLst>
      <p:ext uri="{BB962C8B-B14F-4D97-AF65-F5344CB8AC3E}">
        <p14:creationId xmlns:p14="http://schemas.microsoft.com/office/powerpoint/2010/main" val="3170184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ted.com/talks/lee_mokobe_a_powerful_poem_about_what_it_feels_like_to_be_transgender%23t-23777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a:t>
            </a:fld>
            <a:endParaRPr lang="en-US"/>
          </a:p>
        </p:txBody>
      </p:sp>
    </p:spTree>
    <p:extLst>
      <p:ext uri="{BB962C8B-B14F-4D97-AF65-F5344CB8AC3E}">
        <p14:creationId xmlns:p14="http://schemas.microsoft.com/office/powerpoint/2010/main" val="331524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identifying  areas in which transgender students may experience discrimination records and classrooms are areas that are most frequented.</a:t>
            </a:r>
          </a:p>
          <a:p>
            <a:r>
              <a:rPr lang="en-US" dirty="0" smtClean="0"/>
              <a:t>Although these instances occur there are several measures that can be implemented to ensure that transgender students feel safe and important.</a:t>
            </a:r>
          </a:p>
          <a:p>
            <a:r>
              <a:rPr lang="en-US" dirty="0" smtClean="0"/>
              <a:t>The first of which is to identify and publicize the names of individuals who identify as transgender with in the registrars office and human resources. These offices should have the capabilities to facilitate name and gender changes on all documents, including identification cards, and be a one stop procedure for those in transition to change their name and gender identification for all records throughout the institution.</a:t>
            </a:r>
          </a:p>
          <a:p>
            <a:r>
              <a:rPr lang="en-US" dirty="0" smtClean="0"/>
              <a:t>Another Way to avoid discrimination is to educate groups that are organized along gender lines about the need for gender inclusion.</a:t>
            </a:r>
          </a:p>
          <a:p>
            <a:r>
              <a:rPr lang="en-US" dirty="0" smtClean="0"/>
              <a:t>A great action to take is to make anti-transgender biases against campus policy and include this into the response systems throughout the institution.</a:t>
            </a:r>
          </a:p>
          <a:p>
            <a:r>
              <a:rPr lang="en-US" dirty="0" smtClean="0"/>
              <a:t>Finally one of the most important changes that an institution can make to support their transgender students is to adopt a campus diversity statement that includes transgender people. This statement should also include an anti-harassment policy that includes both gender expression and identity.</a:t>
            </a:r>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12</a:t>
            </a:fld>
            <a:endParaRPr lang="en-US"/>
          </a:p>
        </p:txBody>
      </p:sp>
    </p:spTree>
    <p:extLst>
      <p:ext uri="{BB962C8B-B14F-4D97-AF65-F5344CB8AC3E}">
        <p14:creationId xmlns:p14="http://schemas.microsoft.com/office/powerpoint/2010/main" val="400378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Trained </a:t>
            </a:r>
            <a:r>
              <a:rPr lang="en-US" dirty="0" smtClean="0"/>
              <a:t>counselors available, require all campus healthcare staff on transgender health, enable patients to identify their preferred name and identity on intake forms, make gynecological exams available outside of women’s health services, hire therapist who is trained gender specialist, have campus-affiliated pharmacies stock hormones and intramuscular syringes </a:t>
            </a:r>
          </a:p>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13</a:t>
            </a:fld>
            <a:endParaRPr lang="en-US"/>
          </a:p>
        </p:txBody>
      </p:sp>
    </p:spTree>
    <p:extLst>
      <p:ext uri="{BB962C8B-B14F-4D97-AF65-F5344CB8AC3E}">
        <p14:creationId xmlns:p14="http://schemas.microsoft.com/office/powerpoint/2010/main" val="148513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facilities that most commonly prove to be difficult for transgender students include housing bathrooms and locker rooms. Although these can be a source of difficulty.</a:t>
            </a:r>
          </a:p>
          <a:p>
            <a:r>
              <a:rPr lang="en-US" dirty="0" smtClean="0"/>
              <a:t>Several measures can be put in place to ensure the best outcome for all involved.</a:t>
            </a:r>
          </a:p>
          <a:p>
            <a:r>
              <a:rPr lang="en-US" dirty="0" smtClean="0"/>
              <a:t>An important thing to remember for transgender students is that they should feel safe. In residence halls, institutions should provide accommodations for the students safety and comfort. Any possible way of ensuring this is to provide single occupancy rooms.</a:t>
            </a:r>
          </a:p>
          <a:p>
            <a:r>
              <a:rPr lang="en-US" dirty="0" smtClean="0"/>
              <a:t>Next, institutions should create gender-neutral bathrooms in residence halls and other campus buildings. These bathrooms will not just specifically be for transgender students, but for all students. The institution should encourage students that they should use these bathrooms as well.</a:t>
            </a:r>
          </a:p>
          <a:p>
            <a:r>
              <a:rPr lang="en-US" dirty="0" smtClean="0"/>
              <a:t>While these facilities are being put in place the institution should ensure that they are safe by taking measures such as installing locking stall doors and privacy barriers. Proper education over the use of these facilities should be provided for those of whom will be on campus.</a:t>
            </a:r>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14</a:t>
            </a:fld>
            <a:endParaRPr lang="en-US"/>
          </a:p>
        </p:txBody>
      </p:sp>
    </p:spTree>
    <p:extLst>
      <p:ext uri="{BB962C8B-B14F-4D97-AF65-F5344CB8AC3E}">
        <p14:creationId xmlns:p14="http://schemas.microsoft.com/office/powerpoint/2010/main" val="403082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a:t>
            </a:r>
            <a:r>
              <a:rPr lang="en-US" dirty="0" smtClean="0"/>
              <a:t>an event/activity to commemorate the annual transgender day of remembrance (Nov. 20)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hold trans-related events during LGBTQ pride weeks and awareness months,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create a web-based campus resource guide for new and perspective trans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establish a transgender RSO or support group,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provide training sessions on trans issues to all campus staff and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include trans-focused and –inclusive programs as part of general campus programming</a:t>
            </a:r>
          </a:p>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15</a:t>
            </a:fld>
            <a:endParaRPr lang="en-US"/>
          </a:p>
        </p:txBody>
      </p:sp>
    </p:spTree>
    <p:extLst>
      <p:ext uri="{BB962C8B-B14F-4D97-AF65-F5344CB8AC3E}">
        <p14:creationId xmlns:p14="http://schemas.microsoft.com/office/powerpoint/2010/main" val="398828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16</a:t>
            </a:fld>
            <a:endParaRPr lang="en-US"/>
          </a:p>
        </p:txBody>
      </p:sp>
    </p:spTree>
    <p:extLst>
      <p:ext uri="{BB962C8B-B14F-4D97-AF65-F5344CB8AC3E}">
        <p14:creationId xmlns:p14="http://schemas.microsoft.com/office/powerpoint/2010/main" val="276092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2</a:t>
            </a:fld>
            <a:endParaRPr lang="en-US"/>
          </a:p>
        </p:txBody>
      </p:sp>
    </p:spTree>
    <p:extLst>
      <p:ext uri="{BB962C8B-B14F-4D97-AF65-F5344CB8AC3E}">
        <p14:creationId xmlns:p14="http://schemas.microsoft.com/office/powerpoint/2010/main" val="356731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3</a:t>
            </a:fld>
            <a:endParaRPr lang="en-US"/>
          </a:p>
        </p:txBody>
      </p:sp>
    </p:spTree>
    <p:extLst>
      <p:ext uri="{BB962C8B-B14F-4D97-AF65-F5344CB8AC3E}">
        <p14:creationId xmlns:p14="http://schemas.microsoft.com/office/powerpoint/2010/main" val="170091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a:t>
            </a:r>
            <a:r>
              <a:rPr lang="en-US" sz="1200" dirty="0" smtClean="0"/>
              <a:t>term transgender encompasses a wide range of identities, appearances, and behaviors that blur or cross gender lines. Within this transgender umbrella are transsexuals, who live some or all of the time in a sex different from their biological sex; cross-dressers (formerly called transvestites), who wear clothes typically associated with the “opposite” gender; drag kings and drag queens, who cross-dress within a performance context; and genderqueers, who identify outside of binary gender or sex systems” (</a:t>
            </a:r>
            <a:r>
              <a:rPr lang="en-US" sz="1200" dirty="0" err="1" smtClean="0"/>
              <a:t>Beemyn</a:t>
            </a:r>
            <a:r>
              <a:rPr lang="en-US" sz="1200" dirty="0" smtClean="0"/>
              <a:t>, 2005).  </a:t>
            </a:r>
          </a:p>
          <a:p>
            <a:endParaRPr lang="en-US" baseline="0" dirty="0" smtClean="0"/>
          </a:p>
        </p:txBody>
      </p:sp>
      <p:sp>
        <p:nvSpPr>
          <p:cNvPr id="4" name="Slide Number Placeholder 3"/>
          <p:cNvSpPr>
            <a:spLocks noGrp="1"/>
          </p:cNvSpPr>
          <p:nvPr>
            <p:ph type="sldNum" sz="quarter" idx="10"/>
          </p:nvPr>
        </p:nvSpPr>
        <p:spPr/>
        <p:txBody>
          <a:bodyPr/>
          <a:lstStyle/>
          <a:p>
            <a:fld id="{EE991FEC-5023-254D-ABCF-A3ED470BDE91}" type="slidenum">
              <a:rPr lang="en-US" smtClean="0"/>
              <a:t>4</a:t>
            </a:fld>
            <a:endParaRPr lang="en-US"/>
          </a:p>
        </p:txBody>
      </p:sp>
    </p:spTree>
    <p:extLst>
      <p:ext uri="{BB962C8B-B14F-4D97-AF65-F5344CB8AC3E}">
        <p14:creationId xmlns:p14="http://schemas.microsoft.com/office/powerpoint/2010/main" val="75737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a:r>
            <a:r>
              <a:rPr lang="en-US" sz="1200" dirty="0" smtClean="0"/>
              <a:t>90% of transgender people report experiencing harassment, mistreatment or discrimination…”</a:t>
            </a:r>
          </a:p>
          <a:p>
            <a:r>
              <a:rPr lang="en-US" sz="1200" dirty="0" smtClean="0"/>
              <a:t>“41% of respondents reported attempting suicide, compared to 1.6% of the general population”</a:t>
            </a:r>
          </a:p>
          <a:p>
            <a:r>
              <a:rPr lang="en-US" sz="1200" dirty="0" smtClean="0"/>
              <a:t>“Transgender people are four times more likely to live in poverty”</a:t>
            </a:r>
          </a:p>
          <a:p>
            <a:r>
              <a:rPr lang="en-US" sz="1200" dirty="0" smtClean="0"/>
              <a:t>“72% of anti-LGBT homicide victims were transgender women”</a:t>
            </a:r>
          </a:p>
          <a:p>
            <a:r>
              <a:rPr lang="en-US" sz="1200" dirty="0" smtClean="0"/>
              <a:t>“90% of Americans say they personally know someone who is lesbian, gay, or bisexual” </a:t>
            </a:r>
          </a:p>
          <a:p>
            <a:r>
              <a:rPr lang="en-US" sz="1200" dirty="0" smtClean="0"/>
              <a:t>“Only 16% of Americans say they personally know someone who is transgender, which has doubled from the 8% who said so in 2008. 27% of millenials, 9% over 45 years”</a:t>
            </a:r>
          </a:p>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5</a:t>
            </a:fld>
            <a:endParaRPr lang="en-US"/>
          </a:p>
        </p:txBody>
      </p:sp>
    </p:spTree>
    <p:extLst>
      <p:ext uri="{BB962C8B-B14F-4D97-AF65-F5344CB8AC3E}">
        <p14:creationId xmlns:p14="http://schemas.microsoft.com/office/powerpoint/2010/main" val="167857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smtClean="0">
                <a:hlinkClick r:id="rId3" tooltip="https://www.ted.com/talks/lee_mokobe_a_powerful_poem_about_what_it_feels_like_to_be_transgender#t-237771&#10;Ctrl+Click or tap to follow the link"/>
              </a:rPr>
              <a:t>https://www.ted.com/talks/lee_mokobe_a_powerful_poem_about_what_it_feels_like_to_be_transgender#t-237771</a:t>
            </a:r>
            <a:endParaRPr lang="en-US" dirty="0" smtClean="0"/>
          </a:p>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7</a:t>
            </a:fld>
            <a:endParaRPr lang="en-US"/>
          </a:p>
        </p:txBody>
      </p:sp>
    </p:spTree>
    <p:extLst>
      <p:ext uri="{BB962C8B-B14F-4D97-AF65-F5344CB8AC3E}">
        <p14:creationId xmlns:p14="http://schemas.microsoft.com/office/powerpoint/2010/main" val="97468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9</a:t>
            </a:fld>
            <a:endParaRPr lang="en-US"/>
          </a:p>
        </p:txBody>
      </p:sp>
    </p:spTree>
    <p:extLst>
      <p:ext uri="{BB962C8B-B14F-4D97-AF65-F5344CB8AC3E}">
        <p14:creationId xmlns:p14="http://schemas.microsoft.com/office/powerpoint/2010/main" val="330717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10</a:t>
            </a:fld>
            <a:endParaRPr lang="en-US"/>
          </a:p>
        </p:txBody>
      </p:sp>
    </p:spTree>
    <p:extLst>
      <p:ext uri="{BB962C8B-B14F-4D97-AF65-F5344CB8AC3E}">
        <p14:creationId xmlns:p14="http://schemas.microsoft.com/office/powerpoint/2010/main" val="221649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Transgender students are likely to encounter discrimination on campus in various places and situations. Some examples include programming, housing, bathrooms, and locker rooms, counseling and healthcare services, and records classroom expectations and situations of being identified incorrectly.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we would like to discuss each of these individually and provide suggestions on how to improve in each of these areas.</a:t>
            </a:r>
            <a:endParaRPr lang="en-US" dirty="0"/>
          </a:p>
        </p:txBody>
      </p:sp>
      <p:sp>
        <p:nvSpPr>
          <p:cNvPr id="4" name="Slide Number Placeholder 3"/>
          <p:cNvSpPr>
            <a:spLocks noGrp="1"/>
          </p:cNvSpPr>
          <p:nvPr>
            <p:ph type="sldNum" sz="quarter" idx="10"/>
          </p:nvPr>
        </p:nvSpPr>
        <p:spPr/>
        <p:txBody>
          <a:bodyPr/>
          <a:lstStyle/>
          <a:p>
            <a:fld id="{EE991FEC-5023-254D-ABCF-A3ED470BDE91}" type="slidenum">
              <a:rPr lang="en-US" smtClean="0"/>
              <a:t>11</a:t>
            </a:fld>
            <a:endParaRPr lang="en-US"/>
          </a:p>
        </p:txBody>
      </p:sp>
    </p:spTree>
    <p:extLst>
      <p:ext uri="{BB962C8B-B14F-4D97-AF65-F5344CB8AC3E}">
        <p14:creationId xmlns:p14="http://schemas.microsoft.com/office/powerpoint/2010/main" val="358248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8" descr="rainbowdirt"/>
          <p:cNvPicPr>
            <a:picLocks noChangeAspect="1" noChangeArrowheads="1"/>
          </p:cNvPicPr>
          <p:nvPr/>
        </p:nvPicPr>
        <p:blipFill>
          <a:blip r:embed="rId2" cstate="email">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rot="19237452">
            <a:off x="4622800" y="51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fld id="{D728701E-CAF4-4159-9B3E-41C86DFFA30D}" type="datetimeFigureOut">
              <a:rPr lang="en-US" smtClean="0"/>
              <a:t>2/26/16</a:t>
            </a:fld>
            <a:endParaRPr lang="en-US"/>
          </a:p>
        </p:txBody>
      </p:sp>
      <p:sp>
        <p:nvSpPr>
          <p:cNvPr id="7" name="Rectangle 5"/>
          <p:cNvSpPr>
            <a:spLocks noGrp="1" noChangeArrowheads="1"/>
          </p:cNvSpPr>
          <p:nvPr>
            <p:ph type="ftr" sz="quarter" idx="11"/>
          </p:nvPr>
        </p:nvSpPr>
        <p:spPr/>
        <p:txBody>
          <a:bodyPr/>
          <a:lstStyle>
            <a:lvl1pPr>
              <a:defRPr smtClean="0"/>
            </a:lvl1pPr>
          </a:lstStyle>
          <a:p>
            <a:endParaRPr lang="en-US"/>
          </a:p>
        </p:txBody>
      </p:sp>
      <p:sp>
        <p:nvSpPr>
          <p:cNvPr id="8" name="Rectangle 6"/>
          <p:cNvSpPr>
            <a:spLocks noGrp="1" noChangeArrowheads="1"/>
          </p:cNvSpPr>
          <p:nvPr>
            <p:ph type="sldNum" sz="quarter" idx="12"/>
          </p:nvPr>
        </p:nvSpPr>
        <p:spPr/>
        <p:txBody>
          <a:bodyPr/>
          <a:lstStyle>
            <a:lvl1pPr>
              <a:defRPr smtClean="0"/>
            </a:lvl1p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5542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388220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4926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449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122294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066800"/>
            <a:ext cx="8229600" cy="3700463"/>
          </a:xfrm>
        </p:spPr>
        <p:txBody>
          <a:bodyPr/>
          <a:lstStyle/>
          <a:p>
            <a:pPr lvl="0"/>
            <a:r>
              <a:rPr lang="en-US" noProof="0" smtClean="0"/>
              <a:t>Click icon to add chart</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171270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188705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0185209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223720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4472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668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89181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308170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44517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226868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21703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728701E-CAF4-4159-9B3E-41C86DFFA30D}" type="datetimeFigureOut">
              <a:rPr lang="en-US" smtClean="0"/>
              <a:t>2/26/16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2F1D00-BD13-4404-86B0-79703945A0A7}" type="slidenum">
              <a:rPr lang="en-US" smtClean="0"/>
              <a:t>‹#›</a:t>
            </a:fld>
            <a:endParaRPr lang="en-US"/>
          </a:p>
        </p:txBody>
      </p:sp>
    </p:spTree>
    <p:extLst>
      <p:ext uri="{BB962C8B-B14F-4D97-AF65-F5344CB8AC3E}">
        <p14:creationId xmlns:p14="http://schemas.microsoft.com/office/powerpoint/2010/main" val="1361586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4" descr="rainbowdirt"/>
          <p:cNvPicPr>
            <a:picLocks noChangeAspect="1" noChangeArrowheads="1"/>
          </p:cNvPicPr>
          <p:nvPr/>
        </p:nvPicPr>
        <p:blipFill>
          <a:blip r:embed="rId16" cstate="email">
            <a:extLst>
              <a:ext uri="{28A0092B-C50C-407E-A947-70E740481C1C}">
                <a14:useLocalDpi xmlns:a14="http://schemas.microsoft.com/office/drawing/2010/main" val="0"/>
              </a:ext>
            </a:extLst>
          </a:blip>
          <a:srcRect b="-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0668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fld id="{D728701E-CAF4-4159-9B3E-41C86DFFA30D}" type="datetimeFigureOut">
              <a:rPr lang="en-US" smtClean="0"/>
              <a:t>2/26/16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su.edu/renn/BilodeauRennNDSS.pdf" TargetMode="External"/><Relationship Id="rId3" Type="http://schemas.openxmlformats.org/officeDocument/2006/relationships/hyperlink" Target="http://www.gendersanity.com/diagram.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aad.org/transgender/transfa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jpeg"/><Relationship Id="rId6"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3.png"/><Relationship Id="rId1" Type="http://schemas.microsoft.com/office/2007/relationships/media" Target="../media/media2.m4a"/><Relationship Id="rId2" Type="http://schemas.openxmlformats.org/officeDocument/2006/relationships/audio" Target="../media/media2.m4a"/></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ted.com/talks/lee_mokobe_a_powerful_poem_about_what_it_feels_like_to_be_transgender%23t-23777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file://localhost/Users/Jasmine/Downloads/Cyclye%20of%20Socialization-Liberation.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Arkansas Tech University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Jasmine Hattabaugh</a:t>
            </a:r>
          </a:p>
          <a:p>
            <a:endParaRPr lang="en-US" dirty="0"/>
          </a:p>
          <a:p>
            <a:r>
              <a:rPr lang="en-US" dirty="0" smtClean="0"/>
              <a:t>Bekah Hickman</a:t>
            </a:r>
          </a:p>
          <a:p>
            <a:endParaRPr lang="en-US" dirty="0"/>
          </a:p>
          <a:p>
            <a:r>
              <a:rPr lang="en-US" dirty="0" smtClean="0"/>
              <a:t>Brooke Boyd</a:t>
            </a:r>
            <a:endParaRPr lang="en-US" dirty="0"/>
          </a:p>
        </p:txBody>
      </p:sp>
    </p:spTree>
    <p:extLst>
      <p:ext uri="{BB962C8B-B14F-4D97-AF65-F5344CB8AC3E}">
        <p14:creationId xmlns:p14="http://schemas.microsoft.com/office/powerpoint/2010/main" val="14877298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Emotional Stressors</a:t>
            </a:r>
            <a:endParaRPr lang="en-US" dirty="0"/>
          </a:p>
        </p:txBody>
      </p:sp>
      <p:sp>
        <p:nvSpPr>
          <p:cNvPr id="2" name="Content Placeholder 1"/>
          <p:cNvSpPr>
            <a:spLocks noGrp="1"/>
          </p:cNvSpPr>
          <p:nvPr>
            <p:ph idx="1"/>
          </p:nvPr>
        </p:nvSpPr>
        <p:spPr>
          <a:xfrm>
            <a:off x="457199" y="1744738"/>
            <a:ext cx="8557459" cy="3700463"/>
          </a:xfrm>
        </p:spPr>
        <p:txBody>
          <a:bodyPr>
            <a:noAutofit/>
          </a:bodyPr>
          <a:lstStyle/>
          <a:p>
            <a:r>
              <a:rPr lang="en-US" sz="2400" dirty="0" smtClean="0"/>
              <a:t>Struggle between gender feelings and societal messages</a:t>
            </a:r>
            <a:endParaRPr lang="en-US" sz="2400" dirty="0" smtClean="0"/>
          </a:p>
          <a:p>
            <a:r>
              <a:rPr lang="en-US" sz="2400" dirty="0" smtClean="0"/>
              <a:t>Self doubt</a:t>
            </a:r>
            <a:endParaRPr lang="en-US" sz="2400" dirty="0"/>
          </a:p>
          <a:p>
            <a:r>
              <a:rPr lang="en-US" sz="2400" dirty="0" smtClean="0"/>
              <a:t>Feelings of inadequacy due to homophobia</a:t>
            </a:r>
            <a:endParaRPr lang="en-US" sz="2400" dirty="0"/>
          </a:p>
          <a:p>
            <a:r>
              <a:rPr lang="en-US" sz="2400" dirty="0" smtClean="0"/>
              <a:t>Inability to develop socially due to belief of negative stereotypes</a:t>
            </a:r>
            <a:endParaRPr lang="en-US" sz="2400" dirty="0"/>
          </a:p>
          <a:p>
            <a:r>
              <a:rPr lang="en-US" sz="2400" dirty="0" smtClean="0"/>
              <a:t>Alienation and loneliness</a:t>
            </a:r>
            <a:endParaRPr lang="en-US" sz="2400" dirty="0"/>
          </a:p>
          <a:p>
            <a:r>
              <a:rPr lang="en-US" sz="2400" dirty="0" smtClean="0"/>
              <a:t>Inability to cope with prejudices due to inability to learn from parents</a:t>
            </a:r>
            <a:endParaRPr lang="en-US" sz="2400" dirty="0"/>
          </a:p>
          <a:p>
            <a:r>
              <a:rPr lang="en-US" sz="2400" dirty="0" smtClean="0"/>
              <a:t>Difficulty finding supportive relationships</a:t>
            </a:r>
          </a:p>
        </p:txBody>
      </p:sp>
    </p:spTree>
    <p:extLst>
      <p:ext uri="{BB962C8B-B14F-4D97-AF65-F5344CB8AC3E}">
        <p14:creationId xmlns:p14="http://schemas.microsoft.com/office/powerpoint/2010/main" val="145839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5724"/>
            <a:ext cx="9144000" cy="1143000"/>
          </a:xfrm>
        </p:spPr>
        <p:txBody>
          <a:bodyPr>
            <a:normAutofit/>
          </a:bodyPr>
          <a:lstStyle/>
          <a:p>
            <a:r>
              <a:rPr lang="en-US" dirty="0" smtClean="0"/>
              <a:t>Situations and Discrimination</a:t>
            </a:r>
            <a:endParaRPr lang="en-US" dirty="0"/>
          </a:p>
        </p:txBody>
      </p:sp>
      <p:sp>
        <p:nvSpPr>
          <p:cNvPr id="2" name="Content Placeholder 1"/>
          <p:cNvSpPr>
            <a:spLocks noGrp="1"/>
          </p:cNvSpPr>
          <p:nvPr>
            <p:ph idx="1"/>
          </p:nvPr>
        </p:nvSpPr>
        <p:spPr>
          <a:xfrm>
            <a:off x="457200" y="2312314"/>
            <a:ext cx="8229600" cy="3700463"/>
          </a:xfrm>
        </p:spPr>
        <p:txBody>
          <a:bodyPr/>
          <a:lstStyle/>
          <a:p>
            <a:r>
              <a:rPr lang="en-US" sz="2400" dirty="0" smtClean="0"/>
              <a:t>Programming</a:t>
            </a:r>
          </a:p>
          <a:p>
            <a:endParaRPr lang="en-US" sz="2400" dirty="0"/>
          </a:p>
          <a:p>
            <a:r>
              <a:rPr lang="en-US" sz="2400" dirty="0" smtClean="0"/>
              <a:t>On-Campus Facilities</a:t>
            </a:r>
          </a:p>
          <a:p>
            <a:endParaRPr lang="en-US" sz="2400" dirty="0"/>
          </a:p>
          <a:p>
            <a:r>
              <a:rPr lang="en-US" sz="2400" dirty="0" smtClean="0"/>
              <a:t>Counseling and health care </a:t>
            </a:r>
            <a:r>
              <a:rPr lang="en-US" sz="2400" dirty="0" smtClean="0"/>
              <a:t>services</a:t>
            </a:r>
          </a:p>
          <a:p>
            <a:endParaRPr lang="en-US" sz="2400" dirty="0"/>
          </a:p>
          <a:p>
            <a:r>
              <a:rPr lang="en-US" sz="2400" dirty="0" smtClean="0"/>
              <a:t>Correct Identification and Policy</a:t>
            </a:r>
            <a:endParaRPr lang="en-US" sz="2400" dirty="0"/>
          </a:p>
          <a:p>
            <a:endParaRPr lang="en-US" dirty="0"/>
          </a:p>
        </p:txBody>
      </p:sp>
    </p:spTree>
    <p:extLst>
      <p:ext uri="{BB962C8B-B14F-4D97-AF65-F5344CB8AC3E}">
        <p14:creationId xmlns:p14="http://schemas.microsoft.com/office/powerpoint/2010/main" val="3473918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Correct Identification and Policy</a:t>
            </a:r>
            <a:endParaRPr lang="en-US" dirty="0"/>
          </a:p>
        </p:txBody>
      </p:sp>
      <p:sp>
        <p:nvSpPr>
          <p:cNvPr id="2" name="Content Placeholder 1"/>
          <p:cNvSpPr>
            <a:spLocks noGrp="1"/>
          </p:cNvSpPr>
          <p:nvPr>
            <p:ph idx="1"/>
          </p:nvPr>
        </p:nvSpPr>
        <p:spPr>
          <a:xfrm>
            <a:off x="457199" y="1399692"/>
            <a:ext cx="8557459" cy="3700463"/>
          </a:xfrm>
        </p:spPr>
        <p:txBody>
          <a:bodyPr>
            <a:noAutofit/>
          </a:bodyPr>
          <a:lstStyle/>
          <a:p>
            <a:r>
              <a:rPr lang="en-US" sz="2300" dirty="0" smtClean="0"/>
              <a:t>Identify those whom identify as transgender in both the Registrar’s Office and Human Resources.</a:t>
            </a:r>
          </a:p>
          <a:p>
            <a:endParaRPr lang="en-US" sz="2300" dirty="0"/>
          </a:p>
          <a:p>
            <a:r>
              <a:rPr lang="en-US" sz="2300" dirty="0" smtClean="0"/>
              <a:t>Create one procedure for changing names and gender identifications on all institutional records.</a:t>
            </a:r>
          </a:p>
          <a:p>
            <a:endParaRPr lang="en-US" sz="2300" dirty="0"/>
          </a:p>
          <a:p>
            <a:r>
              <a:rPr lang="en-US" sz="2300" dirty="0" smtClean="0"/>
              <a:t>Provide education to gender-based groups on campus.</a:t>
            </a:r>
          </a:p>
          <a:p>
            <a:endParaRPr lang="en-US" sz="2300" dirty="0"/>
          </a:p>
          <a:p>
            <a:r>
              <a:rPr lang="en-US" sz="2300" dirty="0" smtClean="0"/>
              <a:t>Implement an anti-transgender bias campaign, which is included into the institution’s response system.</a:t>
            </a:r>
          </a:p>
          <a:p>
            <a:endParaRPr lang="en-US" sz="2300" dirty="0"/>
          </a:p>
          <a:p>
            <a:r>
              <a:rPr lang="en-US" sz="2300" dirty="0" smtClean="0"/>
              <a:t>Adopt a campus diversity statement that includes the transgender community.</a:t>
            </a:r>
            <a:endParaRPr lang="en-US" sz="2300" dirty="0" smtClean="0"/>
          </a:p>
        </p:txBody>
      </p:sp>
    </p:spTree>
    <p:extLst>
      <p:ext uri="{BB962C8B-B14F-4D97-AF65-F5344CB8AC3E}">
        <p14:creationId xmlns:p14="http://schemas.microsoft.com/office/powerpoint/2010/main" val="29607831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Counseling &amp; Healthcare Services</a:t>
            </a:r>
            <a:endParaRPr lang="en-US" dirty="0"/>
          </a:p>
        </p:txBody>
      </p:sp>
      <p:sp>
        <p:nvSpPr>
          <p:cNvPr id="2" name="Content Placeholder 1"/>
          <p:cNvSpPr>
            <a:spLocks noGrp="1"/>
          </p:cNvSpPr>
          <p:nvPr>
            <p:ph idx="1"/>
          </p:nvPr>
        </p:nvSpPr>
        <p:spPr>
          <a:xfrm>
            <a:off x="457200" y="1634376"/>
            <a:ext cx="8229600" cy="3700463"/>
          </a:xfrm>
        </p:spPr>
        <p:txBody>
          <a:bodyPr/>
          <a:lstStyle/>
          <a:p>
            <a:r>
              <a:rPr lang="en-US" sz="2400" dirty="0" smtClean="0"/>
              <a:t>Train all </a:t>
            </a:r>
            <a:r>
              <a:rPr lang="en-US" sz="2400" dirty="0" smtClean="0"/>
              <a:t>staff</a:t>
            </a:r>
          </a:p>
          <a:p>
            <a:endParaRPr lang="en-US" sz="2400" dirty="0"/>
          </a:p>
          <a:p>
            <a:r>
              <a:rPr lang="en-US" sz="2400" dirty="0" smtClean="0"/>
              <a:t>Gender Specialist counselors </a:t>
            </a:r>
            <a:endParaRPr lang="en-US" sz="2400" dirty="0" smtClean="0"/>
          </a:p>
          <a:p>
            <a:endParaRPr lang="en-US" sz="2400" dirty="0" smtClean="0"/>
          </a:p>
          <a:p>
            <a:r>
              <a:rPr lang="en-US" sz="2400" dirty="0" smtClean="0"/>
              <a:t>Reach out to pharmacies near the </a:t>
            </a:r>
            <a:r>
              <a:rPr lang="en-US" sz="2400" dirty="0" smtClean="0"/>
              <a:t>university</a:t>
            </a:r>
          </a:p>
          <a:p>
            <a:endParaRPr lang="en-US" sz="2400" dirty="0" smtClean="0"/>
          </a:p>
          <a:p>
            <a:r>
              <a:rPr lang="en-US" sz="2400" dirty="0" smtClean="0"/>
              <a:t>Allow patients to use preferred </a:t>
            </a:r>
            <a:r>
              <a:rPr lang="en-US" sz="2400" dirty="0" smtClean="0"/>
              <a:t>names</a:t>
            </a:r>
          </a:p>
          <a:p>
            <a:endParaRPr lang="en-US" sz="2400" dirty="0" smtClean="0"/>
          </a:p>
          <a:p>
            <a:r>
              <a:rPr lang="en-US" sz="2400" dirty="0" smtClean="0"/>
              <a:t>Gynecological exams </a:t>
            </a:r>
          </a:p>
        </p:txBody>
      </p:sp>
    </p:spTree>
    <p:extLst>
      <p:ext uri="{BB962C8B-B14F-4D97-AF65-F5344CB8AC3E}">
        <p14:creationId xmlns:p14="http://schemas.microsoft.com/office/powerpoint/2010/main" val="4041773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On-Campus Facilities</a:t>
            </a:r>
            <a:endParaRPr lang="en-US" dirty="0"/>
          </a:p>
        </p:txBody>
      </p:sp>
      <p:sp>
        <p:nvSpPr>
          <p:cNvPr id="2" name="Content Placeholder 1"/>
          <p:cNvSpPr>
            <a:spLocks noGrp="1"/>
          </p:cNvSpPr>
          <p:nvPr>
            <p:ph idx="1"/>
          </p:nvPr>
        </p:nvSpPr>
        <p:spPr>
          <a:xfrm>
            <a:off x="457200" y="1681674"/>
            <a:ext cx="8229600" cy="3700463"/>
          </a:xfrm>
        </p:spPr>
        <p:txBody>
          <a:bodyPr/>
          <a:lstStyle/>
          <a:p>
            <a:r>
              <a:rPr lang="en-US" sz="2400" dirty="0" smtClean="0"/>
              <a:t>Provide residence hall accommodations that ensure safety and comfort</a:t>
            </a:r>
          </a:p>
          <a:p>
            <a:endParaRPr lang="en-US" sz="2400" dirty="0"/>
          </a:p>
          <a:p>
            <a:r>
              <a:rPr lang="en-US" sz="2400" dirty="0" smtClean="0"/>
              <a:t>Create gender-neutral bathrooms and locker rooms.</a:t>
            </a:r>
          </a:p>
          <a:p>
            <a:endParaRPr lang="en-US" sz="2400" dirty="0" smtClean="0"/>
          </a:p>
          <a:p>
            <a:r>
              <a:rPr lang="en-US" sz="2400" dirty="0" smtClean="0"/>
              <a:t>Encourage all students to utilize these facilities.</a:t>
            </a:r>
          </a:p>
          <a:p>
            <a:endParaRPr lang="en-US" sz="2400" dirty="0" smtClean="0"/>
          </a:p>
          <a:p>
            <a:r>
              <a:rPr lang="en-US" sz="2400" dirty="0" smtClean="0"/>
              <a:t>Ensure the facilities are safe.</a:t>
            </a:r>
          </a:p>
          <a:p>
            <a:endParaRPr lang="en-US" sz="2400" dirty="0" smtClean="0"/>
          </a:p>
          <a:p>
            <a:r>
              <a:rPr lang="en-US" sz="2400" dirty="0" smtClean="0"/>
              <a:t>Provide proper education regarding facility usage.</a:t>
            </a:r>
          </a:p>
          <a:p>
            <a:endParaRPr lang="en-US" sz="2000" dirty="0" smtClean="0"/>
          </a:p>
        </p:txBody>
      </p:sp>
    </p:spTree>
    <p:extLst>
      <p:ext uri="{BB962C8B-B14F-4D97-AF65-F5344CB8AC3E}">
        <p14:creationId xmlns:p14="http://schemas.microsoft.com/office/powerpoint/2010/main" val="40259643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Programming</a:t>
            </a:r>
            <a:endParaRPr lang="en-US" dirty="0"/>
          </a:p>
        </p:txBody>
      </p:sp>
      <p:sp>
        <p:nvSpPr>
          <p:cNvPr id="2" name="Content Placeholder 1"/>
          <p:cNvSpPr>
            <a:spLocks noGrp="1"/>
          </p:cNvSpPr>
          <p:nvPr>
            <p:ph idx="1"/>
          </p:nvPr>
        </p:nvSpPr>
        <p:spPr>
          <a:xfrm>
            <a:off x="457200" y="1349040"/>
            <a:ext cx="8229600" cy="5237747"/>
          </a:xfrm>
        </p:spPr>
        <p:txBody>
          <a:bodyPr/>
          <a:lstStyle/>
          <a:p>
            <a:pPr marL="0" indent="0">
              <a:buNone/>
            </a:pPr>
            <a:r>
              <a:rPr lang="en-US" sz="2400" dirty="0" smtClean="0"/>
              <a:t>Here are some recommendations from </a:t>
            </a:r>
            <a:r>
              <a:rPr lang="en-US" sz="2400" dirty="0" err="1" smtClean="0"/>
              <a:t>Beemyn</a:t>
            </a:r>
            <a:r>
              <a:rPr lang="en-US" sz="2400" dirty="0"/>
              <a:t> </a:t>
            </a:r>
            <a:r>
              <a:rPr lang="en-US" sz="2400" dirty="0" smtClean="0"/>
              <a:t>on how to improve campus programming:</a:t>
            </a:r>
          </a:p>
          <a:p>
            <a:r>
              <a:rPr lang="en-US" sz="2400" dirty="0" smtClean="0"/>
              <a:t>Celebrate Transgender </a:t>
            </a:r>
            <a:r>
              <a:rPr lang="en-US" sz="2400" dirty="0" smtClean="0"/>
              <a:t>holidays</a:t>
            </a:r>
          </a:p>
          <a:p>
            <a:endParaRPr lang="en-US" sz="2400" dirty="0" smtClean="0"/>
          </a:p>
          <a:p>
            <a:r>
              <a:rPr lang="en-US" sz="2400" dirty="0" smtClean="0"/>
              <a:t>Create resource </a:t>
            </a:r>
            <a:r>
              <a:rPr lang="en-US" sz="2400" dirty="0" smtClean="0"/>
              <a:t>guides</a:t>
            </a:r>
          </a:p>
          <a:p>
            <a:endParaRPr lang="en-US" sz="2400" dirty="0" smtClean="0"/>
          </a:p>
          <a:p>
            <a:r>
              <a:rPr lang="en-US" sz="2400" dirty="0" smtClean="0"/>
              <a:t>Establish groups on </a:t>
            </a:r>
            <a:r>
              <a:rPr lang="en-US" sz="2400" dirty="0" smtClean="0"/>
              <a:t>campus</a:t>
            </a:r>
          </a:p>
          <a:p>
            <a:endParaRPr lang="en-US" sz="2400" dirty="0" smtClean="0"/>
          </a:p>
          <a:p>
            <a:r>
              <a:rPr lang="en-US" sz="2400" dirty="0" smtClean="0"/>
              <a:t>Make all events more inclusive </a:t>
            </a:r>
            <a:endParaRPr lang="en-US" sz="2400" dirty="0" smtClean="0"/>
          </a:p>
          <a:p>
            <a:endParaRPr lang="en-US" sz="2400" dirty="0" smtClean="0"/>
          </a:p>
          <a:p>
            <a:r>
              <a:rPr lang="en-US" sz="2400" dirty="0" smtClean="0"/>
              <a:t>Train all members of our community</a:t>
            </a:r>
            <a:endParaRPr lang="en-US" sz="2400" dirty="0"/>
          </a:p>
        </p:txBody>
      </p:sp>
    </p:spTree>
    <p:extLst>
      <p:ext uri="{BB962C8B-B14F-4D97-AF65-F5344CB8AC3E}">
        <p14:creationId xmlns:p14="http://schemas.microsoft.com/office/powerpoint/2010/main" val="9159334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Action Plan</a:t>
            </a:r>
            <a:endParaRPr lang="en-US" dirty="0"/>
          </a:p>
        </p:txBody>
      </p:sp>
      <p:sp>
        <p:nvSpPr>
          <p:cNvPr id="2" name="Content Placeholder 1"/>
          <p:cNvSpPr>
            <a:spLocks noGrp="1"/>
          </p:cNvSpPr>
          <p:nvPr>
            <p:ph idx="1"/>
          </p:nvPr>
        </p:nvSpPr>
        <p:spPr>
          <a:xfrm>
            <a:off x="457200" y="1372522"/>
            <a:ext cx="8229600" cy="3700463"/>
          </a:xfrm>
        </p:spPr>
        <p:txBody>
          <a:bodyPr/>
          <a:lstStyle/>
          <a:p>
            <a:r>
              <a:rPr lang="en-US" sz="2400" dirty="0" smtClean="0"/>
              <a:t>Administer survey to current University population </a:t>
            </a:r>
            <a:r>
              <a:rPr lang="en-US" sz="2400" dirty="0"/>
              <a:t>t</a:t>
            </a:r>
            <a:r>
              <a:rPr lang="en-US" sz="2400" dirty="0" smtClean="0"/>
              <a:t>o determine success of current programs, need for programming and perception of the transgender community</a:t>
            </a:r>
            <a:r>
              <a:rPr lang="en-US" sz="2400" dirty="0" smtClean="0"/>
              <a:t>.</a:t>
            </a:r>
          </a:p>
          <a:p>
            <a:r>
              <a:rPr lang="en-US" sz="2400" dirty="0"/>
              <a:t>Update current policies to best accommodate students and campus climate changes</a:t>
            </a:r>
            <a:r>
              <a:rPr lang="en-US" sz="2400" dirty="0" smtClean="0"/>
              <a:t>.</a:t>
            </a:r>
            <a:endParaRPr lang="en-US" sz="2400" dirty="0" smtClean="0"/>
          </a:p>
          <a:p>
            <a:r>
              <a:rPr lang="en-US" sz="2400" dirty="0" smtClean="0"/>
              <a:t>Provide training to all members of our University community on transgender students and their needs.</a:t>
            </a:r>
          </a:p>
          <a:p>
            <a:r>
              <a:rPr lang="en-US" sz="2400" dirty="0" smtClean="0"/>
              <a:t>Implement the aforementioned programs and services for our student body.</a:t>
            </a:r>
          </a:p>
          <a:p>
            <a:r>
              <a:rPr lang="en-US" sz="2400" dirty="0" smtClean="0"/>
              <a:t>Administer the same survey once a year for five consecutive years, to gather information on how said changes are being perceived and utilized. </a:t>
            </a:r>
          </a:p>
          <a:p>
            <a:endParaRPr lang="en-US" sz="2400" dirty="0" smtClean="0"/>
          </a:p>
          <a:p>
            <a:endParaRPr lang="en-US" sz="2400" dirty="0" smtClean="0"/>
          </a:p>
        </p:txBody>
      </p:sp>
    </p:spTree>
    <p:extLst>
      <p:ext uri="{BB962C8B-B14F-4D97-AF65-F5344CB8AC3E}">
        <p14:creationId xmlns:p14="http://schemas.microsoft.com/office/powerpoint/2010/main" val="16197458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380999" y="1719071"/>
            <a:ext cx="8407893" cy="4883748"/>
          </a:xfrm>
        </p:spPr>
        <p:txBody>
          <a:bodyPr>
            <a:normAutofit fontScale="62500" lnSpcReduction="20000"/>
          </a:bodyPr>
          <a:lstStyle/>
          <a:p>
            <a:r>
              <a:rPr lang="en-US" dirty="0" err="1"/>
              <a:t>Beemyn</a:t>
            </a:r>
            <a:r>
              <a:rPr lang="en-US" dirty="0"/>
              <a:t>, B., Curtis, B., Davis, M., &amp; Tubbs, N. J. (2005). Transgender issues on college campuses. </a:t>
            </a:r>
            <a:r>
              <a:rPr lang="en-US" i="1" dirty="0"/>
              <a:t>New Directions for Student Services,</a:t>
            </a:r>
            <a:r>
              <a:rPr lang="en-US" dirty="0"/>
              <a:t> </a:t>
            </a:r>
            <a:r>
              <a:rPr lang="en-US" i="1" dirty="0"/>
              <a:t>2005</a:t>
            </a:r>
            <a:r>
              <a:rPr lang="en-US" dirty="0"/>
              <a:t>(111), 49-60. </a:t>
            </a:r>
            <a:r>
              <a:rPr lang="en-US" u="sng" dirty="0">
                <a:solidFill>
                  <a:srgbClr val="FF0080"/>
                </a:solidFill>
              </a:rPr>
              <a:t>http://</a:t>
            </a:r>
            <a:r>
              <a:rPr lang="en-US" u="sng" dirty="0" smtClean="0">
                <a:solidFill>
                  <a:srgbClr val="FF0080"/>
                </a:solidFill>
              </a:rPr>
              <a:t>vp.studentlife.uiowa.edu/assets/Transgender-Issues-on-College-Campuses.pdf</a:t>
            </a:r>
          </a:p>
          <a:p>
            <a:endParaRPr lang="en-US" dirty="0" smtClean="0"/>
          </a:p>
          <a:p>
            <a:r>
              <a:rPr lang="en-US" dirty="0" err="1"/>
              <a:t>Beemyn</a:t>
            </a:r>
            <a:r>
              <a:rPr lang="en-US" dirty="0"/>
              <a:t>, B. G. (2005). Making campuses more inclusive of transgender students. </a:t>
            </a:r>
            <a:r>
              <a:rPr lang="en-US" i="1" dirty="0"/>
              <a:t>Journal of Gay and Lesbian Issues in Education, 3(1),</a:t>
            </a:r>
            <a:r>
              <a:rPr lang="en-US" dirty="0"/>
              <a:t> 77-87. </a:t>
            </a:r>
            <a:r>
              <a:rPr lang="en-US" u="sng" dirty="0">
                <a:solidFill>
                  <a:srgbClr val="FF0080"/>
                </a:solidFill>
              </a:rPr>
              <a:t>https://libcatalog.atu.edu:443/login?url=http://</a:t>
            </a:r>
            <a:r>
              <a:rPr lang="en-US" u="sng" dirty="0" smtClean="0">
                <a:solidFill>
                  <a:srgbClr val="FF0080"/>
                </a:solidFill>
              </a:rPr>
              <a:t>search.ebscohost.com/login.aspx?direct=true&amp;db=a9h&amp;AN=19565460&amp;site=ehost-live&amp;scope=site</a:t>
            </a:r>
          </a:p>
          <a:p>
            <a:endParaRPr lang="en-US" u="sng" dirty="0" smtClean="0"/>
          </a:p>
          <a:p>
            <a:r>
              <a:rPr lang="en-US" dirty="0" err="1" smtClean="0"/>
              <a:t>Bilodeau</a:t>
            </a:r>
            <a:r>
              <a:rPr lang="en-US" dirty="0" smtClean="0"/>
              <a:t>, B. L. &amp; </a:t>
            </a:r>
            <a:r>
              <a:rPr lang="en-US" dirty="0" err="1" smtClean="0"/>
              <a:t>Renn</a:t>
            </a:r>
            <a:r>
              <a:rPr lang="en-US" dirty="0" smtClean="0"/>
              <a:t>, K. A. (2005). Analysis of LGBT identity development models and implications for practice. </a:t>
            </a:r>
            <a:r>
              <a:rPr lang="en-US" i="1" dirty="0" smtClean="0"/>
              <a:t>New Directions for Student Services, 111, </a:t>
            </a:r>
            <a:r>
              <a:rPr lang="en-US" dirty="0" smtClean="0"/>
              <a:t>25-39. </a:t>
            </a:r>
            <a:r>
              <a:rPr lang="en-US" u="sng" dirty="0" smtClean="0">
                <a:solidFill>
                  <a:srgbClr val="FF0080"/>
                </a:solidFill>
                <a:hlinkClick r:id="rId2"/>
              </a:rPr>
              <a:t>https://msu.edu/renn/</a:t>
            </a:r>
            <a:r>
              <a:rPr lang="en-US" u="sng" dirty="0" smtClean="0">
                <a:solidFill>
                  <a:srgbClr val="FF0080"/>
                </a:solidFill>
                <a:hlinkClick r:id="rId2"/>
              </a:rPr>
              <a:t>BilodeauRennNDSS.pdf</a:t>
            </a:r>
            <a:endParaRPr lang="en-US" u="sng" dirty="0" smtClean="0">
              <a:solidFill>
                <a:srgbClr val="FF0080"/>
              </a:solidFill>
            </a:endParaRPr>
          </a:p>
          <a:p>
            <a:endParaRPr lang="en-US" u="sng" dirty="0">
              <a:solidFill>
                <a:srgbClr val="FF0080"/>
              </a:solidFill>
            </a:endParaRPr>
          </a:p>
          <a:p>
            <a:pPr lvl="0"/>
            <a:r>
              <a:rPr lang="en-US" dirty="0"/>
              <a:t>Center for Gender Sanity. (2009). </a:t>
            </a:r>
            <a:r>
              <a:rPr lang="en-US" i="1" dirty="0"/>
              <a:t>Diagram of sex and gender</a:t>
            </a:r>
            <a:r>
              <a:rPr lang="en-US" dirty="0"/>
              <a:t>. Retrieved from </a:t>
            </a:r>
            <a:r>
              <a:rPr lang="en-US" u="sng" dirty="0">
                <a:hlinkClick r:id="rId3"/>
              </a:rPr>
              <a:t>http://www.gendersanity.com/diagram.html</a:t>
            </a:r>
            <a:r>
              <a:rPr lang="en-US" dirty="0"/>
              <a:t> </a:t>
            </a:r>
            <a:endParaRPr lang="en-US" u="sng" dirty="0" smtClean="0">
              <a:solidFill>
                <a:srgbClr val="FF0080"/>
              </a:solidFill>
            </a:endParaRPr>
          </a:p>
          <a:p>
            <a:endParaRPr lang="en-US" dirty="0" smtClean="0"/>
          </a:p>
          <a:p>
            <a:endParaRPr lang="en-US" dirty="0" smtClean="0"/>
          </a:p>
        </p:txBody>
      </p:sp>
    </p:spTree>
    <p:extLst>
      <p:ext uri="{BB962C8B-B14F-4D97-AF65-F5344CB8AC3E}">
        <p14:creationId xmlns:p14="http://schemas.microsoft.com/office/powerpoint/2010/main" val="40977048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457200" y="990305"/>
            <a:ext cx="8229600" cy="3700463"/>
          </a:xfrm>
        </p:spPr>
        <p:txBody>
          <a:bodyPr/>
          <a:lstStyle/>
          <a:p>
            <a:endParaRPr lang="en-US" sz="1800" dirty="0"/>
          </a:p>
          <a:p>
            <a:pPr lvl="0"/>
            <a:r>
              <a:rPr lang="en-US" sz="1800" dirty="0"/>
              <a:t>Evans, N. J., </a:t>
            </a:r>
            <a:r>
              <a:rPr lang="en-US" sz="1800" dirty="0" err="1"/>
              <a:t>Foreny</a:t>
            </a:r>
            <a:r>
              <a:rPr lang="en-US" sz="1800" dirty="0"/>
              <a:t>, D. S., &amp; Guido-</a:t>
            </a:r>
            <a:r>
              <a:rPr lang="en-US" sz="1800" dirty="0" err="1"/>
              <a:t>DiBrito</a:t>
            </a:r>
            <a:r>
              <a:rPr lang="en-US" sz="1800" dirty="0"/>
              <a:t>, F. (1998). </a:t>
            </a:r>
            <a:r>
              <a:rPr lang="en-US" sz="1800" i="1" dirty="0"/>
              <a:t>Student development in college: Theory, research, and practice</a:t>
            </a:r>
            <a:r>
              <a:rPr lang="en-US" sz="1800" dirty="0"/>
              <a:t> (pp. 96-98)</a:t>
            </a:r>
            <a:r>
              <a:rPr lang="en-US" sz="1800" dirty="0" smtClean="0"/>
              <a:t>.</a:t>
            </a:r>
          </a:p>
          <a:p>
            <a:pPr lvl="0"/>
            <a:endParaRPr lang="en-US" sz="1800" dirty="0"/>
          </a:p>
          <a:p>
            <a:r>
              <a:rPr lang="en-US" sz="1800" dirty="0" err="1" smtClean="0"/>
              <a:t>Seelman</a:t>
            </a:r>
            <a:r>
              <a:rPr lang="en-US" sz="1800" dirty="0"/>
              <a:t>, K. L. (2014). Recommendations of transgender students, staff, and faculty in the USA for improving college campuses. </a:t>
            </a:r>
            <a:r>
              <a:rPr lang="en-US" sz="1800" i="1" dirty="0"/>
              <a:t>Gender &amp; Education, 26</a:t>
            </a:r>
            <a:r>
              <a:rPr lang="en-US" sz="1800" dirty="0"/>
              <a:t>(6)</a:t>
            </a:r>
            <a:r>
              <a:rPr lang="en-US" sz="1800" i="1" dirty="0"/>
              <a:t>, </a:t>
            </a:r>
            <a:r>
              <a:rPr lang="en-US" sz="1800" dirty="0"/>
              <a:t>618-635. </a:t>
            </a:r>
            <a:r>
              <a:rPr lang="en-US" sz="1800" dirty="0" err="1"/>
              <a:t>doi</a:t>
            </a:r>
            <a:r>
              <a:rPr lang="en-US" sz="1800" dirty="0"/>
              <a:t>: 10.1080/</a:t>
            </a:r>
            <a:r>
              <a:rPr lang="en-US" sz="1800" dirty="0" smtClean="0"/>
              <a:t>09540253.2014.935300</a:t>
            </a:r>
          </a:p>
          <a:p>
            <a:endParaRPr lang="en-US" sz="1800" dirty="0"/>
          </a:p>
          <a:p>
            <a:r>
              <a:rPr lang="en-US" sz="1800" dirty="0" smtClean="0"/>
              <a:t>Transgender </a:t>
            </a:r>
            <a:r>
              <a:rPr lang="en-US" sz="1800" dirty="0"/>
              <a:t>FAQ. (2013). Retrieved February 24, 2016, from </a:t>
            </a:r>
            <a:r>
              <a:rPr lang="en-US" sz="1800" dirty="0">
                <a:hlinkClick r:id="rId2"/>
              </a:rPr>
              <a:t>http://www.glaad.org/transgender/</a:t>
            </a:r>
            <a:r>
              <a:rPr lang="en-US" sz="1800" dirty="0" smtClean="0">
                <a:hlinkClick r:id="rId2"/>
              </a:rPr>
              <a:t>transfaq</a:t>
            </a:r>
            <a:endParaRPr lang="en-US" sz="1800" dirty="0" smtClean="0"/>
          </a:p>
          <a:p>
            <a:endParaRPr lang="en-US" sz="1800" dirty="0"/>
          </a:p>
          <a:p>
            <a:r>
              <a:rPr lang="en-US" sz="1800" dirty="0" err="1"/>
              <a:t>Wollenshleger</a:t>
            </a:r>
            <a:r>
              <a:rPr lang="en-US" sz="1800" dirty="0"/>
              <a:t>, M. (2013). Gender and sexuality development theories. </a:t>
            </a:r>
            <a:r>
              <a:rPr lang="en-US" sz="1800" i="1" dirty="0"/>
              <a:t>Student Development Theories</a:t>
            </a:r>
            <a:r>
              <a:rPr lang="en-US" sz="1800" dirty="0"/>
              <a:t>. </a:t>
            </a:r>
            <a:r>
              <a:rPr lang="en-US" sz="1800" u="sng" dirty="0">
                <a:solidFill>
                  <a:srgbClr val="FF0080"/>
                </a:solidFill>
              </a:rPr>
              <a:t>https://</a:t>
            </a:r>
            <a:r>
              <a:rPr lang="en-US" sz="1800" u="sng" dirty="0" err="1">
                <a:solidFill>
                  <a:srgbClr val="FF0080"/>
                </a:solidFill>
              </a:rPr>
              <a:t>studentdevelopmenttheory.wordpress.com</a:t>
            </a:r>
            <a:r>
              <a:rPr lang="en-US" sz="1800" u="sng" dirty="0">
                <a:solidFill>
                  <a:srgbClr val="FF0080"/>
                </a:solidFill>
              </a:rPr>
              <a:t>/gender-and-sexuality/</a:t>
            </a:r>
          </a:p>
          <a:p>
            <a:endParaRPr lang="en-US" sz="1800" dirty="0"/>
          </a:p>
          <a:p>
            <a:r>
              <a:rPr lang="en-US" sz="1800" dirty="0" err="1"/>
              <a:t>Zubernis</a:t>
            </a:r>
            <a:r>
              <a:rPr lang="en-US" sz="1800" dirty="0"/>
              <a:t>, L. &amp; Snyder, M. (2007). Considerations of additional stressors and developmental issues for gay, lesbian, bisexual, and transgender college students. </a:t>
            </a:r>
            <a:r>
              <a:rPr lang="en-US" sz="1800" i="1" dirty="0"/>
              <a:t>Journal of College Student Psychotherapy, 22</a:t>
            </a:r>
            <a:r>
              <a:rPr lang="en-US" sz="1800" dirty="0"/>
              <a:t>(1)</a:t>
            </a:r>
            <a:r>
              <a:rPr lang="en-US" sz="1800" i="1" dirty="0"/>
              <a:t>, </a:t>
            </a:r>
            <a:r>
              <a:rPr lang="en-US" sz="1800" dirty="0"/>
              <a:t>75-79. </a:t>
            </a:r>
            <a:r>
              <a:rPr lang="en-US" sz="1800" dirty="0" err="1"/>
              <a:t>doi</a:t>
            </a:r>
            <a:r>
              <a:rPr lang="en-US" sz="1800" dirty="0"/>
              <a:t>: 10.1300/J035v22n0106</a:t>
            </a:r>
          </a:p>
          <a:p>
            <a:endParaRPr lang="en-US" dirty="0"/>
          </a:p>
        </p:txBody>
      </p:sp>
    </p:spTree>
    <p:extLst>
      <p:ext uri="{BB962C8B-B14F-4D97-AF65-F5344CB8AC3E}">
        <p14:creationId xmlns:p14="http://schemas.microsoft.com/office/powerpoint/2010/main" val="38890489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5424"/>
            <a:ext cx="8229600" cy="1143000"/>
          </a:xfrm>
        </p:spPr>
        <p:txBody>
          <a:bodyPr/>
          <a:lstStyle/>
          <a:p>
            <a:r>
              <a:rPr lang="en-US" b="1" dirty="0" smtClean="0"/>
              <a:t>Professional Development Series: Transgender Students and Their Collegiate Experience</a:t>
            </a:r>
            <a:endParaRPr lang="en-US" b="1" dirty="0"/>
          </a:p>
        </p:txBody>
      </p:sp>
    </p:spTree>
    <p:extLst>
      <p:ext uri="{BB962C8B-B14F-4D97-AF65-F5344CB8AC3E}">
        <p14:creationId xmlns:p14="http://schemas.microsoft.com/office/powerpoint/2010/main" val="2751622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2" name="Content Placeholder 1"/>
          <p:cNvSpPr>
            <a:spLocks noGrp="1"/>
          </p:cNvSpPr>
          <p:nvPr>
            <p:ph idx="1"/>
          </p:nvPr>
        </p:nvSpPr>
        <p:spPr>
          <a:xfrm>
            <a:off x="457200" y="1492482"/>
            <a:ext cx="8229600" cy="3700463"/>
          </a:xfrm>
        </p:spPr>
        <p:txBody>
          <a:bodyPr>
            <a:normAutofit fontScale="85000" lnSpcReduction="20000"/>
          </a:bodyPr>
          <a:lstStyle/>
          <a:p>
            <a:r>
              <a:rPr lang="en-US" dirty="0" smtClean="0"/>
              <a:t>After this presentation, the senior staff will understand:</a:t>
            </a:r>
          </a:p>
          <a:p>
            <a:pPr lvl="1"/>
            <a:r>
              <a:rPr lang="en-US" dirty="0" smtClean="0"/>
              <a:t>The challenges for transgender students in higher </a:t>
            </a:r>
            <a:r>
              <a:rPr lang="en-US" dirty="0" smtClean="0"/>
              <a:t>education.</a:t>
            </a:r>
            <a:endParaRPr lang="en-US" dirty="0" smtClean="0"/>
          </a:p>
          <a:p>
            <a:pPr lvl="1"/>
            <a:r>
              <a:rPr lang="en-US" dirty="0" smtClean="0"/>
              <a:t>Common perceptions of transgender people due to </a:t>
            </a:r>
            <a:r>
              <a:rPr lang="en-US" dirty="0" smtClean="0"/>
              <a:t>socialization.</a:t>
            </a:r>
            <a:endParaRPr lang="en-US" dirty="0" smtClean="0"/>
          </a:p>
          <a:p>
            <a:pPr lvl="1"/>
            <a:r>
              <a:rPr lang="en-US" dirty="0" smtClean="0"/>
              <a:t>Student development theories focused on transgender </a:t>
            </a:r>
            <a:r>
              <a:rPr lang="en-US" dirty="0" smtClean="0"/>
              <a:t>students.</a:t>
            </a:r>
            <a:endParaRPr lang="en-US" dirty="0" smtClean="0"/>
          </a:p>
          <a:p>
            <a:pPr lvl="1"/>
            <a:r>
              <a:rPr lang="en-US" dirty="0" smtClean="0"/>
              <a:t>Programs and services the Student Services professional development team suggests the University should </a:t>
            </a:r>
            <a:r>
              <a:rPr lang="en-US" dirty="0" smtClean="0"/>
              <a:t>implement.</a:t>
            </a:r>
            <a:endParaRPr lang="en-US" dirty="0"/>
          </a:p>
        </p:txBody>
      </p:sp>
    </p:spTree>
    <p:extLst>
      <p:ext uri="{BB962C8B-B14F-4D97-AF65-F5344CB8AC3E}">
        <p14:creationId xmlns:p14="http://schemas.microsoft.com/office/powerpoint/2010/main" val="27020463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“Transgender”</a:t>
            </a:r>
            <a:endParaRPr lang="en-US" dirty="0"/>
          </a:p>
        </p:txBody>
      </p:sp>
      <p:pic>
        <p:nvPicPr>
          <p:cNvPr id="1026" name="Picture 2" descr="http://bloximages.newyork1.vip.townnews.com/collegiatetimes.com/content/tncms/assets/v3/editorial/5/0c/50c8d2b4-3fa3-11e4-b7bb-001a4bcf6878/541b951cbfb18.image.jpg?resize=300%2C2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5272" y="1570551"/>
            <a:ext cx="5129296" cy="4530880"/>
          </a:xfrm>
          <a:prstGeom prst="rect">
            <a:avLst/>
          </a:prstGeom>
          <a:noFill/>
          <a:extLst>
            <a:ext uri="{909E8E84-426E-40dd-AFC4-6F175D3DCCD1}">
              <a14:hiddenFill xmlns:a14="http://schemas.microsoft.com/office/drawing/2010/main">
                <a:solidFill>
                  <a:srgbClr val="FFFFFF"/>
                </a:solidFill>
              </a14:hiddenFill>
            </a:ext>
          </a:extLst>
        </p:spPr>
      </p:pic>
      <p:pic>
        <p:nvPicPr>
          <p:cNvPr id="5" name="Defining Transgender.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800" y="6045200"/>
            <a:ext cx="812800" cy="812800"/>
          </a:xfrm>
          <a:prstGeom prst="rect">
            <a:avLst/>
          </a:prstGeom>
        </p:spPr>
      </p:pic>
    </p:spTree>
    <p:extLst>
      <p:ext uri="{BB962C8B-B14F-4D97-AF65-F5344CB8AC3E}">
        <p14:creationId xmlns:p14="http://schemas.microsoft.com/office/powerpoint/2010/main" val="1335186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Statistics</a:t>
            </a:r>
            <a:endParaRPr lang="en-US" dirty="0"/>
          </a:p>
        </p:txBody>
      </p:sp>
      <p:sp>
        <p:nvSpPr>
          <p:cNvPr id="2" name="Content Placeholder 1"/>
          <p:cNvSpPr>
            <a:spLocks noGrp="1"/>
          </p:cNvSpPr>
          <p:nvPr>
            <p:ph idx="1"/>
          </p:nvPr>
        </p:nvSpPr>
        <p:spPr>
          <a:xfrm>
            <a:off x="457200" y="1278471"/>
            <a:ext cx="8229600" cy="1515530"/>
          </a:xfrm>
        </p:spPr>
        <p:txBody>
          <a:bodyPr>
            <a:normAutofit/>
          </a:bodyPr>
          <a:lstStyle/>
          <a:p>
            <a:pPr marL="0" indent="0">
              <a:buNone/>
            </a:pPr>
            <a:r>
              <a:rPr lang="en-US" dirty="0" smtClean="0"/>
              <a:t>According to GLAAD, transgender Americans are becoming strong statistics. </a:t>
            </a:r>
          </a:p>
          <a:p>
            <a:pPr marL="0" indent="0">
              <a:buNone/>
            </a:pPr>
            <a:endParaRPr lang="en-US" sz="3800" dirty="0" smtClean="0"/>
          </a:p>
        </p:txBody>
      </p:sp>
      <p:sp>
        <p:nvSpPr>
          <p:cNvPr id="4" name="Rectangle 3"/>
          <p:cNvSpPr/>
          <p:nvPr/>
        </p:nvSpPr>
        <p:spPr>
          <a:xfrm>
            <a:off x="823329" y="3670299"/>
            <a:ext cx="157067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90%</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5" name="Rectangle 4"/>
          <p:cNvSpPr/>
          <p:nvPr/>
        </p:nvSpPr>
        <p:spPr>
          <a:xfrm>
            <a:off x="2822873" y="3670299"/>
            <a:ext cx="157067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41</a:t>
            </a: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6" name="Rectangle 5"/>
          <p:cNvSpPr/>
          <p:nvPr/>
        </p:nvSpPr>
        <p:spPr>
          <a:xfrm>
            <a:off x="4822417" y="3670299"/>
            <a:ext cx="157067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72</a:t>
            </a: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7" name="Rectangle 6"/>
          <p:cNvSpPr/>
          <p:nvPr/>
        </p:nvSpPr>
        <p:spPr>
          <a:xfrm>
            <a:off x="6821962" y="3649132"/>
            <a:ext cx="157067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90%</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8" name="Rectangle 7"/>
          <p:cNvSpPr/>
          <p:nvPr/>
        </p:nvSpPr>
        <p:spPr>
          <a:xfrm>
            <a:off x="1496434" y="4805065"/>
            <a:ext cx="157067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16</a:t>
            </a: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9" name="Rectangle 8"/>
          <p:cNvSpPr/>
          <p:nvPr/>
        </p:nvSpPr>
        <p:spPr>
          <a:xfrm>
            <a:off x="3577068" y="4805065"/>
            <a:ext cx="1185541"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8</a:t>
            </a: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0" name="Rectangle 9"/>
          <p:cNvSpPr/>
          <p:nvPr/>
        </p:nvSpPr>
        <p:spPr>
          <a:xfrm>
            <a:off x="5272568" y="4805065"/>
            <a:ext cx="157067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27</a:t>
            </a: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1" name="Rectangle 10"/>
          <p:cNvSpPr/>
          <p:nvPr/>
        </p:nvSpPr>
        <p:spPr>
          <a:xfrm>
            <a:off x="7353201" y="4805065"/>
            <a:ext cx="1185541"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9</a:t>
            </a:r>
            <a:r>
              <a:rPr lang="en-U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12" name="Transgender Statistics.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800" y="6045200"/>
            <a:ext cx="812800" cy="812800"/>
          </a:xfrm>
          <a:prstGeom prst="rect">
            <a:avLst/>
          </a:prstGeom>
        </p:spPr>
      </p:pic>
    </p:spTree>
    <p:extLst>
      <p:ext uri="{BB962C8B-B14F-4D97-AF65-F5344CB8AC3E}">
        <p14:creationId xmlns:p14="http://schemas.microsoft.com/office/powerpoint/2010/main" val="6488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764" fill="hold"/>
                                        <p:tgtEl>
                                          <p:spTgt spid="12"/>
                                        </p:tgtEl>
                                      </p:cBhvr>
                                    </p:cmd>
                                  </p:childTnLst>
                                </p:cTn>
                              </p:par>
                              <p:par>
                                <p:cTn id="7" presetID="15" presetClass="entr" presetSubtype="0" fill="hold" grpId="0" nodeType="withEffect">
                                  <p:stCondLst>
                                    <p:cond delay="100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 calcmode="lin" valueType="num">
                                      <p:cBhvr>
                                        <p:cTn id="1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4"/>
                                        </p:tgtEl>
                                        <p:attrNameLst>
                                          <p:attrName>ppt_y</p:attrName>
                                        </p:attrNameLst>
                                      </p:cBhvr>
                                      <p:tavLst>
                                        <p:tav tm="0" fmla="#ppt_y+(sin(-2*pi*(1-$))*-#ppt_x+cos(-2*pi*(1-$))*(1-#ppt_y))*(1-$)">
                                          <p:val>
                                            <p:fltVal val="0"/>
                                          </p:val>
                                        </p:tav>
                                        <p:tav tm="100000">
                                          <p:val>
                                            <p:fltVal val="1"/>
                                          </p:val>
                                        </p:tav>
                                      </p:tavLst>
                                    </p:anim>
                                  </p:childTnLst>
                                </p:cTn>
                              </p:par>
                              <p:par>
                                <p:cTn id="13" presetID="15" presetClass="entr" presetSubtype="0" fill="hold" grpId="0" nodeType="withEffect">
                                  <p:stCondLst>
                                    <p:cond delay="17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31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3750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450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5150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555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0"/>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580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12"/>
                </p:tgtEl>
              </p:cMediaNode>
            </p:audio>
          </p:childTnLst>
        </p:cTn>
      </p:par>
    </p:tnLst>
    <p:bldLst>
      <p:bldP spid="4"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normAutofit/>
          </a:bodyPr>
          <a:lstStyle>
            <a:lvl1pPr defTabSz="490727">
              <a:defRPr sz="6719"/>
            </a:lvl1pPr>
          </a:lstStyle>
          <a:p>
            <a:pPr lvl="0">
              <a:defRPr sz="1800"/>
            </a:pPr>
            <a:r>
              <a:rPr sz="3400" dirty="0" err="1"/>
              <a:t>D’Augelli’s</a:t>
            </a:r>
            <a:r>
              <a:rPr sz="3400" dirty="0"/>
              <a:t> Transgender Identity Development Theory</a:t>
            </a:r>
          </a:p>
        </p:txBody>
      </p:sp>
      <p:sp>
        <p:nvSpPr>
          <p:cNvPr id="33" name="Shape 33"/>
          <p:cNvSpPr>
            <a:spLocks noGrp="1"/>
          </p:cNvSpPr>
          <p:nvPr>
            <p:ph type="body" idx="1"/>
          </p:nvPr>
        </p:nvSpPr>
        <p:spPr>
          <a:xfrm>
            <a:off x="457200" y="1571667"/>
            <a:ext cx="8229600" cy="3700463"/>
          </a:xfrm>
          <a:prstGeom prst="rect">
            <a:avLst/>
          </a:prstGeom>
        </p:spPr>
        <p:txBody>
          <a:bodyPr>
            <a:noAutofit/>
          </a:bodyPr>
          <a:lstStyle/>
          <a:p>
            <a:pPr marL="296902" indent="-296902" defTabSz="390213">
              <a:lnSpc>
                <a:spcPct val="120000"/>
              </a:lnSpc>
              <a:spcBef>
                <a:spcPts val="844"/>
              </a:spcBef>
              <a:defRPr sz="1800"/>
            </a:pPr>
            <a:r>
              <a:rPr sz="1400" dirty="0"/>
              <a:t>Existing traditionally gendered identity</a:t>
            </a:r>
            <a:endParaRPr lang="en-US" sz="1400" dirty="0"/>
          </a:p>
          <a:p>
            <a:pPr marL="609430" lvl="1" indent="-296902" defTabSz="390213">
              <a:lnSpc>
                <a:spcPct val="120000"/>
              </a:lnSpc>
              <a:spcBef>
                <a:spcPts val="844"/>
              </a:spcBef>
              <a:defRPr sz="1800"/>
            </a:pPr>
            <a:r>
              <a:rPr lang="en-US" sz="1400" dirty="0"/>
              <a:t>Process of understanding gender is a type of identity and the role it plays in the life of an individual</a:t>
            </a:r>
            <a:endParaRPr sz="1400" dirty="0"/>
          </a:p>
          <a:p>
            <a:pPr marL="296902" indent="-296902" defTabSz="390213">
              <a:lnSpc>
                <a:spcPct val="120000"/>
              </a:lnSpc>
              <a:spcBef>
                <a:spcPts val="844"/>
              </a:spcBef>
              <a:defRPr sz="1800"/>
            </a:pPr>
            <a:r>
              <a:rPr sz="1400" dirty="0"/>
              <a:t>Developing personal transgender identity</a:t>
            </a:r>
            <a:endParaRPr lang="en-US" sz="1400" dirty="0"/>
          </a:p>
          <a:p>
            <a:pPr marL="609430" lvl="1" indent="-296902" defTabSz="390213">
              <a:lnSpc>
                <a:spcPct val="120000"/>
              </a:lnSpc>
              <a:spcBef>
                <a:spcPts val="844"/>
              </a:spcBef>
              <a:defRPr sz="1800"/>
            </a:pPr>
            <a:r>
              <a:rPr lang="en-US" sz="1400" dirty="0"/>
              <a:t>Takes place when a transgender student is identifying his/her identification</a:t>
            </a:r>
            <a:endParaRPr sz="1400" dirty="0"/>
          </a:p>
          <a:p>
            <a:pPr marL="296902" indent="-296902" defTabSz="390213">
              <a:lnSpc>
                <a:spcPct val="120000"/>
              </a:lnSpc>
              <a:spcBef>
                <a:spcPts val="844"/>
              </a:spcBef>
              <a:defRPr sz="1800"/>
            </a:pPr>
            <a:r>
              <a:rPr sz="1400" dirty="0"/>
              <a:t>Developing transgender social identity</a:t>
            </a:r>
            <a:endParaRPr lang="en-US" sz="1400" dirty="0"/>
          </a:p>
          <a:p>
            <a:pPr marL="609430" lvl="1" indent="-296902" defTabSz="390213">
              <a:lnSpc>
                <a:spcPct val="120000"/>
              </a:lnSpc>
              <a:spcBef>
                <a:spcPts val="844"/>
              </a:spcBef>
              <a:defRPr sz="1800"/>
            </a:pPr>
            <a:r>
              <a:rPr lang="en-US" sz="1400" dirty="0"/>
              <a:t>The stage a transgender student forms a support group</a:t>
            </a:r>
            <a:endParaRPr sz="1400" dirty="0"/>
          </a:p>
          <a:p>
            <a:pPr marL="296902" indent="-296902" defTabSz="390213">
              <a:lnSpc>
                <a:spcPct val="120000"/>
              </a:lnSpc>
              <a:spcBef>
                <a:spcPts val="844"/>
              </a:spcBef>
              <a:defRPr sz="1800"/>
            </a:pPr>
            <a:r>
              <a:rPr sz="1400" dirty="0"/>
              <a:t>Becoming transgender offspring</a:t>
            </a:r>
            <a:endParaRPr lang="en-US" sz="1400" dirty="0"/>
          </a:p>
          <a:p>
            <a:pPr marL="609430" lvl="1" indent="-296902" defTabSz="390213">
              <a:lnSpc>
                <a:spcPct val="120000"/>
              </a:lnSpc>
              <a:spcBef>
                <a:spcPts val="844"/>
              </a:spcBef>
              <a:defRPr sz="1800"/>
            </a:pPr>
            <a:r>
              <a:rPr lang="en-US" sz="1400" dirty="0"/>
              <a:t>Communicating his or her identity to their parents/grandparents and the reactions and consequences of the revelation.</a:t>
            </a:r>
            <a:endParaRPr sz="1400" dirty="0"/>
          </a:p>
          <a:p>
            <a:pPr marL="296902" indent="-296902" defTabSz="390213">
              <a:lnSpc>
                <a:spcPct val="120000"/>
              </a:lnSpc>
              <a:spcBef>
                <a:spcPts val="844"/>
              </a:spcBef>
              <a:defRPr sz="1800"/>
            </a:pPr>
            <a:r>
              <a:rPr sz="1400" dirty="0"/>
              <a:t>Developing transgender intimacy status</a:t>
            </a:r>
            <a:endParaRPr lang="en-US" sz="1400" dirty="0"/>
          </a:p>
          <a:p>
            <a:pPr marL="609430" lvl="1" indent="-296902" defTabSz="390213">
              <a:lnSpc>
                <a:spcPct val="120000"/>
              </a:lnSpc>
              <a:spcBef>
                <a:spcPts val="844"/>
              </a:spcBef>
              <a:defRPr sz="1800"/>
            </a:pPr>
            <a:r>
              <a:rPr lang="en-US" sz="1400" dirty="0"/>
              <a:t>Occurs once the student has a positive self concept allowing them to share their identity to a romantic partner</a:t>
            </a:r>
            <a:endParaRPr sz="1400" dirty="0"/>
          </a:p>
          <a:p>
            <a:pPr marL="296902" indent="-296902" defTabSz="390213">
              <a:lnSpc>
                <a:spcPct val="120000"/>
              </a:lnSpc>
              <a:spcBef>
                <a:spcPts val="844"/>
              </a:spcBef>
              <a:defRPr sz="1800"/>
            </a:pPr>
            <a:r>
              <a:rPr sz="1400" dirty="0"/>
              <a:t>Entering transgender community (Evans, Forney, &amp; </a:t>
            </a:r>
            <a:r>
              <a:rPr sz="1400" dirty="0" err="1"/>
              <a:t>Guidio-DiBrito</a:t>
            </a:r>
            <a:r>
              <a:rPr sz="1400" dirty="0"/>
              <a:t>, 1998)</a:t>
            </a:r>
            <a:endParaRPr lang="en-US" sz="1400" dirty="0"/>
          </a:p>
          <a:p>
            <a:pPr marL="609430" lvl="1" indent="-296902" defTabSz="390213">
              <a:lnSpc>
                <a:spcPct val="120000"/>
              </a:lnSpc>
              <a:spcBef>
                <a:spcPts val="844"/>
              </a:spcBef>
              <a:defRPr sz="1800"/>
            </a:pPr>
            <a:r>
              <a:rPr lang="en-US" sz="1400" dirty="0"/>
              <a:t>The transgender student joins a community with similar beliefs and social actions. </a:t>
            </a:r>
            <a:endParaRPr sz="1400" dirty="0"/>
          </a:p>
        </p:txBody>
      </p:sp>
    </p:spTree>
    <p:extLst>
      <p:ext uri="{BB962C8B-B14F-4D97-AF65-F5344CB8AC3E}">
        <p14:creationId xmlns:p14="http://schemas.microsoft.com/office/powerpoint/2010/main" val="2810191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867"/>
            <a:ext cx="8229600" cy="1143000"/>
          </a:xfrm>
        </p:spPr>
        <p:txBody>
          <a:bodyPr>
            <a:normAutofit fontScale="90000"/>
          </a:bodyPr>
          <a:lstStyle/>
          <a:p>
            <a:r>
              <a:rPr lang="en-US" dirty="0" smtClean="0"/>
              <a:t>A Personal Perspective About Life Identifying as Transgender</a:t>
            </a:r>
            <a:endParaRPr lang="en-US" dirty="0"/>
          </a:p>
        </p:txBody>
      </p:sp>
      <p:sp>
        <p:nvSpPr>
          <p:cNvPr id="6" name="TextBox 5"/>
          <p:cNvSpPr txBox="1"/>
          <p:nvPr/>
        </p:nvSpPr>
        <p:spPr>
          <a:xfrm>
            <a:off x="705495" y="2163827"/>
            <a:ext cx="7697735" cy="2585323"/>
          </a:xfrm>
          <a:prstGeom prst="rect">
            <a:avLst/>
          </a:prstGeom>
          <a:noFill/>
        </p:spPr>
        <p:txBody>
          <a:bodyPr wrap="square" rtlCol="0">
            <a:spAutoFit/>
          </a:bodyPr>
          <a:lstStyle/>
          <a:p>
            <a:pPr lvl="0"/>
            <a:r>
              <a:rPr lang="en-US" sz="3600" u="sng" dirty="0">
                <a:hlinkClick r:id="rId3" tooltip="https://www.ted.com/talks/lee_mokobe_a_powerful_poem_about_what_it_feels_like_to_be_transgender#t-237771&#10;Ctrl+Click or tap to follow the link"/>
              </a:rPr>
              <a:t>https://www.ted.com/talks/lee_mokobe_a_powerful_poem_about_what_it_feels_like_to_be_transgender#t-237771</a:t>
            </a:r>
            <a:endParaRPr lang="en-US" sz="3600" dirty="0"/>
          </a:p>
          <a:p>
            <a:endParaRPr lang="en-US" dirty="0"/>
          </a:p>
        </p:txBody>
      </p:sp>
    </p:spTree>
    <p:extLst>
      <p:ext uri="{BB962C8B-B14F-4D97-AF65-F5344CB8AC3E}">
        <p14:creationId xmlns:p14="http://schemas.microsoft.com/office/powerpoint/2010/main" val="3995869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lvl1pPr defTabSz="385572">
              <a:defRPr sz="5280"/>
            </a:lvl1pPr>
          </a:lstStyle>
          <a:p>
            <a:pPr lvl="0">
              <a:defRPr sz="1800"/>
            </a:pPr>
            <a:r>
              <a:rPr sz="3700"/>
              <a:t>Diagram of Sex, Gender, &amp; Sexuality (Center for Gender Sanity, 2009)</a:t>
            </a:r>
          </a:p>
        </p:txBody>
      </p:sp>
      <p:pic>
        <p:nvPicPr>
          <p:cNvPr id="36" name="Screen Shot 2016-02-26 at 4.56.36 PM.png"/>
          <p:cNvPicPr/>
          <p:nvPr/>
        </p:nvPicPr>
        <p:blipFill>
          <a:blip r:embed="rId2">
            <a:extLst/>
          </a:blip>
          <a:stretch>
            <a:fillRect/>
          </a:stretch>
        </p:blipFill>
        <p:spPr>
          <a:xfrm>
            <a:off x="1286464" y="1913780"/>
            <a:ext cx="6571073" cy="4939761"/>
          </a:xfrm>
          <a:prstGeom prst="rect">
            <a:avLst/>
          </a:prstGeom>
          <a:ln w="12700">
            <a:miter lim="400000"/>
          </a:ln>
        </p:spPr>
      </p:pic>
    </p:spTree>
    <p:extLst>
      <p:ext uri="{BB962C8B-B14F-4D97-AF65-F5344CB8AC3E}">
        <p14:creationId xmlns:p14="http://schemas.microsoft.com/office/powerpoint/2010/main" val="28829583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Cycle of Socialization</a:t>
            </a:r>
            <a:endParaRPr lang="en-US" dirty="0"/>
          </a:p>
        </p:txBody>
      </p:sp>
      <p:pic>
        <p:nvPicPr>
          <p:cNvPr id="8" name="Picture 7"/>
          <p:cNvPicPr>
            <a:picLocks noChangeAspect="1"/>
          </p:cNvPicPr>
          <p:nvPr/>
        </p:nvPicPr>
        <p:blipFill>
          <a:blip r:embed="rId3"/>
          <a:stretch>
            <a:fillRect/>
          </a:stretch>
        </p:blipFill>
        <p:spPr>
          <a:xfrm>
            <a:off x="287864" y="1274720"/>
            <a:ext cx="4884766" cy="5403114"/>
          </a:xfrm>
          <a:prstGeom prst="rect">
            <a:avLst/>
          </a:prstGeom>
        </p:spPr>
      </p:pic>
      <p:sp>
        <p:nvSpPr>
          <p:cNvPr id="2" name="Rectangle 1"/>
          <p:cNvSpPr/>
          <p:nvPr/>
        </p:nvSpPr>
        <p:spPr>
          <a:xfrm>
            <a:off x="5799166" y="4636154"/>
            <a:ext cx="3344834" cy="1200330"/>
          </a:xfrm>
          <a:prstGeom prst="rect">
            <a:avLst/>
          </a:prstGeom>
        </p:spPr>
        <p:txBody>
          <a:bodyPr wrap="square">
            <a:spAutoFit/>
          </a:bodyPr>
          <a:lstStyle/>
          <a:p>
            <a:pPr algn="ctr"/>
            <a:r>
              <a:rPr lang="en-US" dirty="0">
                <a:hlinkClick r:id="rId4" action="ppaction://hlinkfile"/>
              </a:rPr>
              <a:t>file:///Users/Jasmine/Downloads/Cyclye%20of%20Socialization-</a:t>
            </a:r>
            <a:r>
              <a:rPr lang="en-US" dirty="0" smtClean="0">
                <a:hlinkClick r:id="rId4" action="ppaction://hlinkfile"/>
              </a:rPr>
              <a:t>Liberation.pdf</a:t>
            </a:r>
            <a:r>
              <a:rPr lang="en-US" dirty="0" smtClean="0"/>
              <a:t> </a:t>
            </a:r>
            <a:endParaRPr lang="en-US" dirty="0"/>
          </a:p>
        </p:txBody>
      </p:sp>
      <p:sp>
        <p:nvSpPr>
          <p:cNvPr id="7" name="Rectangle 6"/>
          <p:cNvSpPr/>
          <p:nvPr/>
        </p:nvSpPr>
        <p:spPr>
          <a:xfrm>
            <a:off x="5674783" y="2493057"/>
            <a:ext cx="3344834" cy="1569660"/>
          </a:xfrm>
          <a:prstGeom prst="rect">
            <a:avLst/>
          </a:prstGeom>
        </p:spPr>
        <p:txBody>
          <a:bodyPr wrap="square">
            <a:spAutoFit/>
          </a:bodyPr>
          <a:lstStyle/>
          <a:p>
            <a:pPr algn="ctr"/>
            <a:r>
              <a:rPr lang="en-US" sz="2400" dirty="0" smtClean="0"/>
              <a:t>If we want to inspire a culture of inclusion, we must break the cycle of socialization. </a:t>
            </a:r>
            <a:endParaRPr lang="en-US" sz="2400" dirty="0"/>
          </a:p>
        </p:txBody>
      </p:sp>
    </p:spTree>
    <p:extLst>
      <p:ext uri="{BB962C8B-B14F-4D97-AF65-F5344CB8AC3E}">
        <p14:creationId xmlns:p14="http://schemas.microsoft.com/office/powerpoint/2010/main" val="28634614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0400 (1)">
  <a:themeElements>
    <a:clrScheme name="">
      <a:dk1>
        <a:srgbClr val="4C4C4C"/>
      </a:dk1>
      <a:lt1>
        <a:srgbClr val="CCCCCC"/>
      </a:lt1>
      <a:dk2>
        <a:srgbClr val="FF0080"/>
      </a:dk2>
      <a:lt2>
        <a:srgbClr val="666666"/>
      </a:lt2>
      <a:accent1>
        <a:srgbClr val="333333"/>
      </a:accent1>
      <a:accent2>
        <a:srgbClr val="66CCFF"/>
      </a:accent2>
      <a:accent3>
        <a:srgbClr val="E2E2E2"/>
      </a:accent3>
      <a:accent4>
        <a:srgbClr val="404040"/>
      </a:accent4>
      <a:accent5>
        <a:srgbClr val="ADADAD"/>
      </a:accent5>
      <a:accent6>
        <a:srgbClr val="5CB9E7"/>
      </a:accent6>
      <a:hlink>
        <a:srgbClr val="FF0080"/>
      </a:hlink>
      <a:folHlink>
        <a:srgbClr val="666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00400 (1)</Template>
  <TotalTime>440</TotalTime>
  <Words>1583</Words>
  <Application>Microsoft Macintosh PowerPoint</Application>
  <PresentationFormat>On-screen Show (4:3)</PresentationFormat>
  <Paragraphs>167</Paragraphs>
  <Slides>18</Slides>
  <Notes>14</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00400 (1)</vt:lpstr>
      <vt:lpstr>Arkansas Tech University</vt:lpstr>
      <vt:lpstr>Professional Development Series: Transgender Students and Their Collegiate Experience</vt:lpstr>
      <vt:lpstr>Learning Objectives</vt:lpstr>
      <vt:lpstr>Defining “Transgender”</vt:lpstr>
      <vt:lpstr>Statistics</vt:lpstr>
      <vt:lpstr>D’Augelli’s Transgender Identity Development Theory</vt:lpstr>
      <vt:lpstr>A Personal Perspective About Life Identifying as Transgender</vt:lpstr>
      <vt:lpstr>Diagram of Sex, Gender, &amp; Sexuality (Center for Gender Sanity, 2009)</vt:lpstr>
      <vt:lpstr>Cycle of Socialization</vt:lpstr>
      <vt:lpstr>Emotional Stressors</vt:lpstr>
      <vt:lpstr>Situations and Discrimination</vt:lpstr>
      <vt:lpstr>Correct Identification and Policy</vt:lpstr>
      <vt:lpstr>Counseling &amp; Healthcare Services</vt:lpstr>
      <vt:lpstr>On-Campus Facilities</vt:lpstr>
      <vt:lpstr>Programming</vt:lpstr>
      <vt:lpstr>Action Plan</vt:lpstr>
      <vt:lpstr>References</vt:lpstr>
      <vt:lpstr>References Continued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tech university</dc:title>
  <dc:creator>Jasmine Hattabaugh</dc:creator>
  <cp:lastModifiedBy>Jasmine Hattabaugh</cp:lastModifiedBy>
  <cp:revision>66</cp:revision>
  <dcterms:created xsi:type="dcterms:W3CDTF">2016-02-26T01:11:22Z</dcterms:created>
  <dcterms:modified xsi:type="dcterms:W3CDTF">2016-02-27T01:33:21Z</dcterms:modified>
</cp:coreProperties>
</file>