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Old Standard TT" panose="020B0604020202020204" charset="0"/>
      <p:regular r:id="rId19"/>
      <p:bold r:id="rId20"/>
      <p: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9" d="100"/>
          <a:sy n="99" d="100"/>
        </p:scale>
        <p:origin x="-54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7389238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(Note: these notes are compiled to show how we would be presenting this information verbally to the group.)</a:t>
            </a:r>
          </a:p>
          <a:p>
            <a:pPr lvl="0">
              <a:spcBef>
                <a:spcPts val="0"/>
              </a:spcBef>
              <a:buNone/>
            </a:pPr>
            <a:r>
              <a:rPr lang="en"/>
              <a:t>Hello, and thank you for meeting with us today! We are Victoria, Cory, and Tiger, and we work with Student Services here at Centrist College. We appreciate you taking the time to join us today to talk about creating an inclusive environment for transgender students.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By creating a new brand and starting an initiative that avoids isolating potential supporters, we are able to start creating a more inclusive and safe environment. We can all use an umbrella every now and again. This initiative serves to create an environment where all community members can band together and create a place where education and acceptance are the norm. To do this, we will rely on more empirical data and research to bring about lasting positive change.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The Diffusion of Innovation Model (Rogers, 1963) will be an important factor in moving forward with the Umbrella Initiative. This model accepts the necessity of recognizing social leaders in order to enact lasting change. When we address cultural concerns, such as Transgender issues, most efforts are initially only able to reach the innovators (the people already involved and passionate about the issue), which include the smallest amount of the population. For the change to be successful, we must also gain the assistance and buy-in from other groups. The first group to win over are the early adopters, these are the people within the population who can get behind the issue and spread their influence within their social group. If enough support is garnered from this population (around 13.5%), we can reach critical mass, at which point the initiative will be able to successfully support itself as people spread and support the message on their own, making it a norm in the culture. Thus, when targeting early adopters, it is important to first reach out to the social leaders. It is important to distinguish them from people with official leadership. In fact, these could be the people who traditionally don’t get involved, the people who host parties or bounce between social groups. These are the people who suggest Chinese food for dinner and suddenly everyone wants Chinese.  By earning the buy-in from these groups of people, our initiative is able to break through certain barriers and shatters the norm of these programs having to be focused on staff talking down to students, allowing students to assist and educate others.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When combined with the Diffusion of Innovation Model, we can see that, by targeting the social leaders and early adopters, we are increasing the support we have in the community since they will be able to influence their own microsystems and mesosystems, which in turn enables the greater societal factors to be influenced.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The Green Dot initiative has proven it is possible to change the culture. By utilizing the research this initiative is founded upon, we can also strive to adapt and create a program to make our university a more educated and inclusive environment.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In conclusion, it is important to recognize that transgender students face unique struggles and we need to ensure they feel safe and welcome on our campus. We feel that by creating the Umbrella Initiative, we are able to gain the buy-in we need to reach the goal of having a more inclusive community and feel to campus for transgender students.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Thank you so much for your time! We would now like to take the time to field questions.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We will start with an overview of the presentation, and of the issue at hand.</a:t>
            </a:r>
          </a:p>
          <a:p>
            <a:pPr lvl="0" rtl="0">
              <a:spcBef>
                <a:spcPts val="0"/>
              </a:spcBef>
              <a:buNone/>
            </a:pPr>
            <a:r>
              <a:rPr lang="en"/>
              <a:t>As seen in research and in the media, transgender students are becoming more and more common on college campuses. However, it is still a new issue that many people do not understand, or are not comfortable with. Because of this, students within this population have unique struggles. Perhaps a student in transition (that is, a student making progress towards changing their sex to match their gender) may get harassed for using the “incorrect” bathroom. Or perhaps those students who do not “pass” as a certain gender stereotype may experience bullying or violence. These situations may be a daily reality for our students, and we need to be aware that both our little and larger actions can either help or harm these students as they develop in our school. Whether those actions impact an individual person or the community on the whole, it is our job to make the steps towards acceptance and education on the issues.</a:t>
            </a:r>
          </a:p>
          <a:p>
            <a:pPr lvl="0">
              <a:spcBef>
                <a:spcPts val="0"/>
              </a:spcBef>
              <a:buNone/>
            </a:pPr>
            <a:r>
              <a:rPr lang="en"/>
              <a:t>Luckily, we are discussing it! </a:t>
            </a:r>
            <a:r>
              <a:rPr lang="en">
                <a:solidFill>
                  <a:schemeClr val="dk1"/>
                </a:solidFill>
              </a:rPr>
              <a:t>We have a great leader in Dr. Fogg for recognizing that this is important, even if we have a calm campus environment. </a:t>
            </a:r>
            <a:r>
              <a:rPr lang="en"/>
              <a:t>The most important first step is education and communication. We will begin this discussion with the ethical and theoretical approaches to helping the transgender population. Next, we will call a plan to action: creating a brand, which will be explained more later.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To begin, let’s chat about ethics. Ethics are important to consider here because they serve as professional guidelines to provide the best services to our students. In fact, the two “umbrella” organizations of student affairs, NASPA and ACPA, have their own ethical standards that are derived from these five principles as proposed by Kitchener in 1985. By starting with an ethical framework, we can determine what our roles as professionals are in helping to create an inclusive environment for all students. We will specifically look at the three most relevant principles: act to benefit others, promote justice, and do no harm.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First, we want to concern ourselves with the holistic development of our students. That is, how the student develops as a whole person: cognitively, behaviorally, socially, etc. Here at Centrist College, we want to promote the importance of giving back and inclusion; at the core of this theory lies acting to benefit others. Demonstrating how we service humanity will ensure that our students will do the same, both in our campus climate and in the spaces they inhabit in society upon graduation. Primarily, our campus can show the importance of acting to benefit others in our programming and service-oriented events. In regards to this particular demographic, this principle is key in thinking about the transgender community. Our actions and behaviors should show the community that we are concerned about the wellbeing of the community, and that we wish to educate those who are not knowledgeable of it. </a:t>
            </a:r>
          </a:p>
          <a:p>
            <a:pPr lvl="0" rtl="0">
              <a:spcBef>
                <a:spcPts val="0"/>
              </a:spcBef>
              <a:buNone/>
            </a:pPr>
            <a:r>
              <a:rPr lang="en"/>
              <a:t>That leads us to the second principle: promoting justice. This relies on fundamental fairness; making sure that students of any gender has equitable, and not necessarily equal, treatment. We stress equity over equality because transgender folks may need different resources to gain that fundamental fairness. Perhaps the most important factor to consider in this tenant is demonstrating a respect for differences, and opposing intolerance to those differences. We must remember that when working with other students who may not understand the transgender population. The attitudes and behaviors we exhibit can directly relate to the way students handle situations around campus.</a:t>
            </a:r>
          </a:p>
          <a:p>
            <a:pPr lvl="0">
              <a:spcBef>
                <a:spcPts val="0"/>
              </a:spcBef>
              <a:buNone/>
            </a:pPr>
            <a:r>
              <a:rPr lang="en"/>
              <a:t>That leads us to our last point: do no harm. We must ensure that our policies and procedures do not threaten our students in any way. For example, we must provide flexibility or alternate options for things such as housing and restrooms on campus to ensure that these students can function as any other student might. It is also crucial to realize here that the minority population may suffer more or in different ways than the majority may due to societal advantages and privilege.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This theory is useful in this situation because understanding a transgender student’s experience is extremely important when working with these students.This theory of transgender identity development has 6 stages, which do not happen in a linear fashion. The first is exiting a traditionally gendered identity. This is where an individual will exit a gender identity they have lived with, the gender or sex assigned at birth. Next is developing a personal transgender identity. In this stage, the development of a transgender identity happens over time and the individual begins to learn what it means to be transgender in their own eyes. Developing a transgender social identity happens when people in the social realm of the person’s life learn about the transgender identification and the person is no longer looked at as what gender they identified as previously, but now as transgender. Becoming a transgender offspring occurs when an individual lets their parents know and the parents make an adjustment in what gender pronoun their offspring prefers because it will be different than what the parents have previously used. Developing a transgender intimacy status happens while in a relationship, or when the individual begins a relationship and they discover what it means to be transgender when intimacy is involved in the relationship. Entering a transgender community happens when an individual meets and becomes part of a group with other transgender individuals. This allows someone to learn more about themselves and have a group of people to relate to as a transgender person.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How are other schools doing it? It’s important to take the abstract (ethics and theory) and apply it to tangible actions. It is also crucial to look to other institutions for insight on progress in the field. Three important initiatives happening on other campuses include gender-inclusive housing, gender-inclusive restrooms, and asking gender preferred pronouns in class.</a:t>
            </a:r>
          </a:p>
          <a:p>
            <a:pPr lvl="0" rtl="0">
              <a:spcBef>
                <a:spcPts val="0"/>
              </a:spcBef>
              <a:buNone/>
            </a:pPr>
            <a:r>
              <a:rPr lang="en"/>
              <a:t>Campuses such as Cornell, Kent State, and MIT are adding gender-inclusive housing options on their campuses. These floors, or sometimes buildings, are designed to allow people of any gender to request a room on campus without being discriminated. Usually, the student has to identify their gender on the housing application and preference the building and the gender of their roommate. This can eradicate roommate issues, discomfort, or unsafety in the residence halls for the transgender population.</a:t>
            </a:r>
          </a:p>
          <a:p>
            <a:pPr lvl="0" rtl="0">
              <a:spcBef>
                <a:spcPts val="0"/>
              </a:spcBef>
              <a:buNone/>
            </a:pPr>
            <a:r>
              <a:rPr lang="en"/>
              <a:t>Similarly, gender-inclusive restrooms have been implemented across the country. Restroom discrimination is a huge concern for transgender students, especially for those who do not “pass” as the gender they may or may not be transitioning to. By providing neutral options in public spaces, the student does not have to fear harassment in the restroom. Additionally, the student does not need to “out” themselves if they are not comfortable doing so.</a:t>
            </a:r>
          </a:p>
          <a:p>
            <a:pPr lvl="0">
              <a:spcBef>
                <a:spcPts val="0"/>
              </a:spcBef>
              <a:buNone/>
            </a:pPr>
            <a:r>
              <a:rPr lang="en"/>
              <a:t>At Columbia College in Chicago, Sharon Bloyd Peshkin, a journalism professor explains how she asks her students their gender preferred to teach them a lesson about journalism but also about being more inclusive in their writing. She explains how this creates a safe space where everyone’s gender identity is welcome and everyone is respected and nobody’s gender identity is assumed. She goes on to explain the article how the end hope is that her students, and all students, will use “they” as both a singular and a plural pronoun and the use of “he” and “she” will be phased out because it is not necessary, in both journalism and every day life.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solidFill>
                  <a:schemeClr val="dk1"/>
                </a:solidFill>
              </a:rPr>
              <a:t>In order to create change, we need people on our side. When it comes to transgender issues, we are already faced with immediate opposition. To resolve this issue, we need to approach the problem from a new perspective and consider an initiative that is relatable and sensitive to the targeted audience (Ewing et al., 1995). There are a plethora of examples available in the research that show companies revitalizing their reputation and product through rebranding. This can easily be applied to the initiative on campus by acknowledging the fact that one of the most common problems with successfully spreading education about transgender issues is that the people who need to hear the message do not show up, meaning we are essentially “preaching to the choir.” To change this, we need to rebrand the way we address this issue. For starters, let’s look at some popular images and simply say what comes to mind. There are both good and bad things, so simply say anything that the image makes you think of.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These images invoke certain feelings and thoughts; some good. Some not so good. How do those thoughts and feelings affect our interpretation of the brand?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These images also call to mind certain emotions and do not always elicit the responses we desire. While previous initiatives, such as Safe Zone, are beneficial and still serve a purpose on our campus, we cannot place all of our eggs in that basket since many people have preconceived notions about those brands and some will shut down before even giving these concepts a chance.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100"/>
            <a:ext cx="9144000" cy="17117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cxnSp>
        <p:nvCxnSpPr>
          <p:cNvPr id="11" name="Shape 11"/>
          <p:cNvCxnSpPr/>
          <p:nvPr/>
        </p:nvCxnSpPr>
        <p:spPr>
          <a:xfrm>
            <a:off x="641934" y="3597500"/>
            <a:ext cx="390299" cy="0"/>
          </a:xfrm>
          <a:prstGeom prst="straightConnector1">
            <a:avLst/>
          </a:prstGeom>
          <a:noFill/>
          <a:ln w="28575" cap="flat" cmpd="sng">
            <a:solidFill>
              <a:schemeClr val="accent1"/>
            </a:solidFill>
            <a:prstDash val="solid"/>
            <a:round/>
            <a:headEnd type="none" w="med" len="med"/>
            <a:tailEnd type="none" w="med" len="med"/>
          </a:ln>
        </p:spPr>
      </p:cxnSp>
      <p:sp>
        <p:nvSpPr>
          <p:cNvPr id="12" name="Shape 12"/>
          <p:cNvSpPr txBox="1">
            <a:spLocks noGrp="1"/>
          </p:cNvSpPr>
          <p:nvPr>
            <p:ph type="ctrTitle"/>
          </p:nvPr>
        </p:nvSpPr>
        <p:spPr>
          <a:xfrm>
            <a:off x="512700" y="1893300"/>
            <a:ext cx="8118599" cy="1522800"/>
          </a:xfrm>
          <a:prstGeom prst="rect">
            <a:avLst/>
          </a:prstGeom>
        </p:spPr>
        <p:txBody>
          <a:bodyPr lIns="91425" tIns="91425" rIns="91425" bIns="91425" anchor="b" anchorCtr="0"/>
          <a:lstStyle>
            <a:lvl1pPr lvl="0">
              <a:spcBef>
                <a:spcPts val="0"/>
              </a:spcBef>
              <a:buClr>
                <a:schemeClr val="accent1"/>
              </a:buClr>
              <a:buSzPct val="100000"/>
              <a:defRPr sz="4200">
                <a:solidFill>
                  <a:schemeClr val="accent1"/>
                </a:solidFill>
              </a:defRPr>
            </a:lvl1pPr>
            <a:lvl2pPr lvl="1">
              <a:spcBef>
                <a:spcPts val="0"/>
              </a:spcBef>
              <a:buClr>
                <a:schemeClr val="accent1"/>
              </a:buClr>
              <a:buSzPct val="100000"/>
              <a:defRPr sz="4200">
                <a:solidFill>
                  <a:schemeClr val="accent1"/>
                </a:solidFill>
              </a:defRPr>
            </a:lvl2pPr>
            <a:lvl3pPr lvl="2">
              <a:spcBef>
                <a:spcPts val="0"/>
              </a:spcBef>
              <a:buClr>
                <a:schemeClr val="accent1"/>
              </a:buClr>
              <a:buSzPct val="100000"/>
              <a:defRPr sz="4200">
                <a:solidFill>
                  <a:schemeClr val="accent1"/>
                </a:solidFill>
              </a:defRPr>
            </a:lvl3pPr>
            <a:lvl4pPr lvl="3">
              <a:spcBef>
                <a:spcPts val="0"/>
              </a:spcBef>
              <a:buClr>
                <a:schemeClr val="accent1"/>
              </a:buClr>
              <a:buSzPct val="100000"/>
              <a:defRPr sz="4200">
                <a:solidFill>
                  <a:schemeClr val="accent1"/>
                </a:solidFill>
              </a:defRPr>
            </a:lvl4pPr>
            <a:lvl5pPr lvl="4">
              <a:spcBef>
                <a:spcPts val="0"/>
              </a:spcBef>
              <a:buClr>
                <a:schemeClr val="accent1"/>
              </a:buClr>
              <a:buSzPct val="100000"/>
              <a:defRPr sz="4200">
                <a:solidFill>
                  <a:schemeClr val="accent1"/>
                </a:solidFill>
              </a:defRPr>
            </a:lvl5pPr>
            <a:lvl6pPr lvl="5">
              <a:spcBef>
                <a:spcPts val="0"/>
              </a:spcBef>
              <a:buClr>
                <a:schemeClr val="accent1"/>
              </a:buClr>
              <a:buSzPct val="100000"/>
              <a:defRPr sz="4200">
                <a:solidFill>
                  <a:schemeClr val="accent1"/>
                </a:solidFill>
              </a:defRPr>
            </a:lvl6pPr>
            <a:lvl7pPr lvl="6">
              <a:spcBef>
                <a:spcPts val="0"/>
              </a:spcBef>
              <a:buClr>
                <a:schemeClr val="accent1"/>
              </a:buClr>
              <a:buSzPct val="100000"/>
              <a:defRPr sz="4200">
                <a:solidFill>
                  <a:schemeClr val="accent1"/>
                </a:solidFill>
              </a:defRPr>
            </a:lvl7pPr>
            <a:lvl8pPr lvl="7">
              <a:spcBef>
                <a:spcPts val="0"/>
              </a:spcBef>
              <a:buClr>
                <a:schemeClr val="accent1"/>
              </a:buClr>
              <a:buSzPct val="100000"/>
              <a:defRPr sz="4200">
                <a:solidFill>
                  <a:schemeClr val="accent1"/>
                </a:solidFill>
              </a:defRPr>
            </a:lvl8pPr>
            <a:lvl9pPr lvl="8">
              <a:spcBef>
                <a:spcPts val="0"/>
              </a:spcBef>
              <a:buClr>
                <a:schemeClr val="accent1"/>
              </a:buClr>
              <a:buSzPct val="100000"/>
              <a:defRPr sz="4200">
                <a:solidFill>
                  <a:schemeClr val="accent1"/>
                </a:solidFill>
              </a:defRPr>
            </a:lvl9pPr>
          </a:lstStyle>
          <a:p>
            <a:endParaRPr/>
          </a:p>
        </p:txBody>
      </p:sp>
      <p:sp>
        <p:nvSpPr>
          <p:cNvPr id="13" name="Shape 13"/>
          <p:cNvSpPr txBox="1">
            <a:spLocks noGrp="1"/>
          </p:cNvSpPr>
          <p:nvPr>
            <p:ph type="subTitle" idx="1"/>
          </p:nvPr>
        </p:nvSpPr>
        <p:spPr>
          <a:xfrm>
            <a:off x="512700" y="3840639"/>
            <a:ext cx="8118599" cy="787499"/>
          </a:xfrm>
          <a:prstGeom prst="rect">
            <a:avLst/>
          </a:prstGeom>
        </p:spPr>
        <p:txBody>
          <a:bodyPr lIns="91425" tIns="91425" rIns="91425" bIns="91425" anchor="t" anchorCtr="0"/>
          <a:lstStyle>
            <a:lvl1pPr lvl="0">
              <a:lnSpc>
                <a:spcPct val="100000"/>
              </a:lnSpc>
              <a:spcBef>
                <a:spcPts val="0"/>
              </a:spcBef>
              <a:spcAft>
                <a:spcPts val="0"/>
              </a:spcAft>
              <a:buClr>
                <a:schemeClr val="accent2"/>
              </a:buClr>
              <a:buSzPct val="100000"/>
              <a:buNone/>
              <a:defRPr sz="2400">
                <a:solidFill>
                  <a:schemeClr val="accent2"/>
                </a:solidFill>
              </a:defRPr>
            </a:lvl1pPr>
            <a:lvl2pPr lvl="1">
              <a:lnSpc>
                <a:spcPct val="100000"/>
              </a:lnSpc>
              <a:spcBef>
                <a:spcPts val="0"/>
              </a:spcBef>
              <a:spcAft>
                <a:spcPts val="0"/>
              </a:spcAft>
              <a:buClr>
                <a:schemeClr val="accent2"/>
              </a:buClr>
              <a:buSzPct val="100000"/>
              <a:buNone/>
              <a:defRPr sz="2400">
                <a:solidFill>
                  <a:schemeClr val="accent2"/>
                </a:solidFill>
              </a:defRPr>
            </a:lvl2pPr>
            <a:lvl3pPr lvl="2">
              <a:lnSpc>
                <a:spcPct val="100000"/>
              </a:lnSpc>
              <a:spcBef>
                <a:spcPts val="0"/>
              </a:spcBef>
              <a:spcAft>
                <a:spcPts val="0"/>
              </a:spcAft>
              <a:buClr>
                <a:schemeClr val="accent2"/>
              </a:buClr>
              <a:buSzPct val="100000"/>
              <a:buNone/>
              <a:defRPr sz="2400">
                <a:solidFill>
                  <a:schemeClr val="accent2"/>
                </a:solidFill>
              </a:defRPr>
            </a:lvl3pPr>
            <a:lvl4pPr lvl="3">
              <a:lnSpc>
                <a:spcPct val="100000"/>
              </a:lnSpc>
              <a:spcBef>
                <a:spcPts val="0"/>
              </a:spcBef>
              <a:spcAft>
                <a:spcPts val="0"/>
              </a:spcAft>
              <a:buClr>
                <a:schemeClr val="accent2"/>
              </a:buClr>
              <a:buSzPct val="100000"/>
              <a:buNone/>
              <a:defRPr sz="2400">
                <a:solidFill>
                  <a:schemeClr val="accent2"/>
                </a:solidFill>
              </a:defRPr>
            </a:lvl4pPr>
            <a:lvl5pPr lvl="4">
              <a:lnSpc>
                <a:spcPct val="100000"/>
              </a:lnSpc>
              <a:spcBef>
                <a:spcPts val="0"/>
              </a:spcBef>
              <a:spcAft>
                <a:spcPts val="0"/>
              </a:spcAft>
              <a:buClr>
                <a:schemeClr val="accent2"/>
              </a:buClr>
              <a:buSzPct val="100000"/>
              <a:buNone/>
              <a:defRPr sz="2400">
                <a:solidFill>
                  <a:schemeClr val="accent2"/>
                </a:solidFill>
              </a:defRPr>
            </a:lvl5pPr>
            <a:lvl6pPr lvl="5">
              <a:lnSpc>
                <a:spcPct val="100000"/>
              </a:lnSpc>
              <a:spcBef>
                <a:spcPts val="0"/>
              </a:spcBef>
              <a:spcAft>
                <a:spcPts val="0"/>
              </a:spcAft>
              <a:buClr>
                <a:schemeClr val="accent2"/>
              </a:buClr>
              <a:buSzPct val="100000"/>
              <a:buNone/>
              <a:defRPr sz="2400">
                <a:solidFill>
                  <a:schemeClr val="accent2"/>
                </a:solidFill>
              </a:defRPr>
            </a:lvl6pPr>
            <a:lvl7pPr lvl="6">
              <a:lnSpc>
                <a:spcPct val="100000"/>
              </a:lnSpc>
              <a:spcBef>
                <a:spcPts val="0"/>
              </a:spcBef>
              <a:spcAft>
                <a:spcPts val="0"/>
              </a:spcAft>
              <a:buClr>
                <a:schemeClr val="accent2"/>
              </a:buClr>
              <a:buSzPct val="100000"/>
              <a:buNone/>
              <a:defRPr sz="2400">
                <a:solidFill>
                  <a:schemeClr val="accent2"/>
                </a:solidFill>
              </a:defRPr>
            </a:lvl7pPr>
            <a:lvl8pPr lvl="7">
              <a:lnSpc>
                <a:spcPct val="100000"/>
              </a:lnSpc>
              <a:spcBef>
                <a:spcPts val="0"/>
              </a:spcBef>
              <a:spcAft>
                <a:spcPts val="0"/>
              </a:spcAft>
              <a:buClr>
                <a:schemeClr val="accent2"/>
              </a:buClr>
              <a:buSzPct val="100000"/>
              <a:buNone/>
              <a:defRPr sz="2400">
                <a:solidFill>
                  <a:schemeClr val="accent2"/>
                </a:solidFill>
              </a:defRPr>
            </a:lvl8pPr>
            <a:lvl9pPr lvl="8">
              <a:lnSpc>
                <a:spcPct val="100000"/>
              </a:lnSpc>
              <a:spcBef>
                <a:spcPts val="0"/>
              </a:spcBef>
              <a:spcAft>
                <a:spcPts val="0"/>
              </a:spcAft>
              <a:buClr>
                <a:schemeClr val="accent2"/>
              </a:buClr>
              <a:buSzPct val="100000"/>
              <a:buNone/>
              <a:defRPr sz="2400">
                <a:solidFill>
                  <a:schemeClr val="accent2"/>
                </a:solidFill>
              </a:defRPr>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039650"/>
            <a:ext cx="8520599" cy="2106299"/>
          </a:xfrm>
          <a:prstGeom prst="rect">
            <a:avLst/>
          </a:prstGeom>
        </p:spPr>
        <p:txBody>
          <a:bodyPr lIns="91425" tIns="91425" rIns="91425" bIns="91425" anchor="b"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2284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5"/>
        <p:cNvGrpSpPr/>
        <p:nvPr/>
      </p:nvGrpSpPr>
      <p:grpSpPr>
        <a:xfrm>
          <a:off x="0" y="0"/>
          <a:ext cx="0" cy="0"/>
          <a:chOff x="0" y="0"/>
          <a:chExt cx="0" cy="0"/>
        </a:xfrm>
      </p:grpSpPr>
      <p:cxnSp>
        <p:nvCxnSpPr>
          <p:cNvPr id="16" name="Shape 16"/>
          <p:cNvCxnSpPr/>
          <p:nvPr/>
        </p:nvCxnSpPr>
        <p:spPr>
          <a:xfrm>
            <a:off x="641934" y="3597500"/>
            <a:ext cx="390299" cy="0"/>
          </a:xfrm>
          <a:prstGeom prst="straightConnector1">
            <a:avLst/>
          </a:prstGeom>
          <a:noFill/>
          <a:ln w="28575" cap="flat" cmpd="sng">
            <a:solidFill>
              <a:schemeClr val="lt2"/>
            </a:solidFill>
            <a:prstDash val="solid"/>
            <a:round/>
            <a:headEnd type="none" w="med" len="med"/>
            <a:tailEnd type="none" w="med" len="med"/>
          </a:ln>
        </p:spPr>
      </p:cxnSp>
      <p:sp>
        <p:nvSpPr>
          <p:cNvPr id="17" name="Shape 17"/>
          <p:cNvSpPr txBox="1">
            <a:spLocks noGrp="1"/>
          </p:cNvSpPr>
          <p:nvPr>
            <p:ph type="title"/>
          </p:nvPr>
        </p:nvSpPr>
        <p:spPr>
          <a:xfrm>
            <a:off x="512700" y="1893300"/>
            <a:ext cx="8118599" cy="1522800"/>
          </a:xfrm>
          <a:prstGeom prst="rect">
            <a:avLst/>
          </a:prstGeom>
        </p:spPr>
        <p:txBody>
          <a:bodyPr lIns="91425" tIns="91425" rIns="91425" bIns="91425" anchor="b" anchorCtr="0"/>
          <a:lstStyle>
            <a:lvl1pPr lvl="0">
              <a:spcBef>
                <a:spcPts val="0"/>
              </a:spcBef>
              <a:buClr>
                <a:schemeClr val="accent1"/>
              </a:buClr>
              <a:buSzPct val="100000"/>
              <a:defRPr sz="6000">
                <a:solidFill>
                  <a:schemeClr val="accent1"/>
                </a:solidFill>
              </a:defRPr>
            </a:lvl1pPr>
            <a:lvl2pPr lvl="1">
              <a:spcBef>
                <a:spcPts val="0"/>
              </a:spcBef>
              <a:buClr>
                <a:schemeClr val="accent1"/>
              </a:buClr>
              <a:buSzPct val="100000"/>
              <a:defRPr sz="6000">
                <a:solidFill>
                  <a:schemeClr val="accent1"/>
                </a:solidFill>
              </a:defRPr>
            </a:lvl2pPr>
            <a:lvl3pPr lvl="2">
              <a:spcBef>
                <a:spcPts val="0"/>
              </a:spcBef>
              <a:buClr>
                <a:schemeClr val="accent1"/>
              </a:buClr>
              <a:buSzPct val="100000"/>
              <a:defRPr sz="6000">
                <a:solidFill>
                  <a:schemeClr val="accent1"/>
                </a:solidFill>
              </a:defRPr>
            </a:lvl3pPr>
            <a:lvl4pPr lvl="3">
              <a:spcBef>
                <a:spcPts val="0"/>
              </a:spcBef>
              <a:buClr>
                <a:schemeClr val="accent1"/>
              </a:buClr>
              <a:buSzPct val="100000"/>
              <a:defRPr sz="6000">
                <a:solidFill>
                  <a:schemeClr val="accent1"/>
                </a:solidFill>
              </a:defRPr>
            </a:lvl4pPr>
            <a:lvl5pPr lvl="4">
              <a:spcBef>
                <a:spcPts val="0"/>
              </a:spcBef>
              <a:buClr>
                <a:schemeClr val="accent1"/>
              </a:buClr>
              <a:buSzPct val="100000"/>
              <a:defRPr sz="6000">
                <a:solidFill>
                  <a:schemeClr val="accent1"/>
                </a:solidFill>
              </a:defRPr>
            </a:lvl5pPr>
            <a:lvl6pPr lvl="5">
              <a:spcBef>
                <a:spcPts val="0"/>
              </a:spcBef>
              <a:buClr>
                <a:schemeClr val="accent1"/>
              </a:buClr>
              <a:buSzPct val="100000"/>
              <a:defRPr sz="6000">
                <a:solidFill>
                  <a:schemeClr val="accent1"/>
                </a:solidFill>
              </a:defRPr>
            </a:lvl6pPr>
            <a:lvl7pPr lvl="6">
              <a:spcBef>
                <a:spcPts val="0"/>
              </a:spcBef>
              <a:buClr>
                <a:schemeClr val="accent1"/>
              </a:buClr>
              <a:buSzPct val="100000"/>
              <a:defRPr sz="6000">
                <a:solidFill>
                  <a:schemeClr val="accent1"/>
                </a:solidFill>
              </a:defRPr>
            </a:lvl7pPr>
            <a:lvl8pPr lvl="7">
              <a:spcBef>
                <a:spcPts val="0"/>
              </a:spcBef>
              <a:buClr>
                <a:schemeClr val="accent1"/>
              </a:buClr>
              <a:buSzPct val="100000"/>
              <a:defRPr sz="6000">
                <a:solidFill>
                  <a:schemeClr val="accent1"/>
                </a:solidFill>
              </a:defRPr>
            </a:lvl8pPr>
            <a:lvl9pPr lvl="8">
              <a:spcBef>
                <a:spcPts val="0"/>
              </a:spcBef>
              <a:buClr>
                <a:schemeClr val="accent1"/>
              </a:buClr>
              <a:buSzPct val="100000"/>
              <a:defRPr sz="6000">
                <a:solidFill>
                  <a:schemeClr val="accent1"/>
                </a:solidFill>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311700" y="445025"/>
            <a:ext cx="8520599"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71600"/>
            <a:ext cx="8520599" cy="3397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71675"/>
            <a:ext cx="3999899" cy="3397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71675"/>
            <a:ext cx="3999899" cy="3397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599"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5604000" cy="4090800"/>
          </a:xfrm>
          <a:prstGeom prst="rect">
            <a:avLst/>
          </a:prstGeom>
        </p:spPr>
        <p:txBody>
          <a:bodyPr lIns="91425" tIns="91425" rIns="91425" bIns="91425" anchor="ctr" anchorCtr="0"/>
          <a:lstStyle>
            <a:lvl1pPr lvl="0">
              <a:spcBef>
                <a:spcPts val="0"/>
              </a:spcBef>
              <a:buClr>
                <a:schemeClr val="accent1"/>
              </a:buClr>
              <a:buSzPct val="100000"/>
              <a:defRPr sz="5400">
                <a:solidFill>
                  <a:schemeClr val="accent1"/>
                </a:solidFill>
              </a:defRPr>
            </a:lvl1pPr>
            <a:lvl2pPr lvl="1">
              <a:spcBef>
                <a:spcPts val="0"/>
              </a:spcBef>
              <a:buClr>
                <a:schemeClr val="accent1"/>
              </a:buClr>
              <a:buSzPct val="100000"/>
              <a:defRPr sz="5400">
                <a:solidFill>
                  <a:schemeClr val="accent1"/>
                </a:solidFill>
              </a:defRPr>
            </a:lvl2pPr>
            <a:lvl3pPr lvl="2">
              <a:spcBef>
                <a:spcPts val="0"/>
              </a:spcBef>
              <a:buClr>
                <a:schemeClr val="accent1"/>
              </a:buClr>
              <a:buSzPct val="100000"/>
              <a:defRPr sz="5400">
                <a:solidFill>
                  <a:schemeClr val="accent1"/>
                </a:solidFill>
              </a:defRPr>
            </a:lvl3pPr>
            <a:lvl4pPr lvl="3">
              <a:spcBef>
                <a:spcPts val="0"/>
              </a:spcBef>
              <a:buClr>
                <a:schemeClr val="accent1"/>
              </a:buClr>
              <a:buSzPct val="100000"/>
              <a:defRPr sz="5400">
                <a:solidFill>
                  <a:schemeClr val="accent1"/>
                </a:solidFill>
              </a:defRPr>
            </a:lvl4pPr>
            <a:lvl5pPr lvl="4">
              <a:spcBef>
                <a:spcPts val="0"/>
              </a:spcBef>
              <a:buClr>
                <a:schemeClr val="accent1"/>
              </a:buClr>
              <a:buSzPct val="100000"/>
              <a:defRPr sz="5400">
                <a:solidFill>
                  <a:schemeClr val="accent1"/>
                </a:solidFill>
              </a:defRPr>
            </a:lvl5pPr>
            <a:lvl6pPr lvl="5">
              <a:spcBef>
                <a:spcPts val="0"/>
              </a:spcBef>
              <a:buClr>
                <a:schemeClr val="accent1"/>
              </a:buClr>
              <a:buSzPct val="100000"/>
              <a:defRPr sz="5400">
                <a:solidFill>
                  <a:schemeClr val="accent1"/>
                </a:solidFill>
              </a:defRPr>
            </a:lvl6pPr>
            <a:lvl7pPr lvl="6">
              <a:spcBef>
                <a:spcPts val="0"/>
              </a:spcBef>
              <a:buClr>
                <a:schemeClr val="accent1"/>
              </a:buClr>
              <a:buSzPct val="100000"/>
              <a:defRPr sz="5400">
                <a:solidFill>
                  <a:schemeClr val="accent1"/>
                </a:solidFill>
              </a:defRPr>
            </a:lvl7pPr>
            <a:lvl8pPr lvl="7">
              <a:spcBef>
                <a:spcPts val="0"/>
              </a:spcBef>
              <a:buClr>
                <a:schemeClr val="accent1"/>
              </a:buClr>
              <a:buSzPct val="100000"/>
              <a:defRPr sz="5400">
                <a:solidFill>
                  <a:schemeClr val="accent1"/>
                </a:solidFill>
              </a:defRPr>
            </a:lvl8pPr>
            <a:lvl9pPr lvl="8">
              <a:spcBef>
                <a:spcPts val="0"/>
              </a:spcBef>
              <a:buClr>
                <a:schemeClr val="accent1"/>
              </a:buClr>
              <a:buSzPct val="100000"/>
              <a:defRPr sz="5400">
                <a:solidFill>
                  <a:schemeClr val="accent1"/>
                </a:solidFill>
              </a:defRPr>
            </a:lvl9pPr>
          </a:lstStyle>
          <a:p>
            <a:endParaRPr/>
          </a:p>
        </p:txBody>
      </p:sp>
      <p:sp>
        <p:nvSpPr>
          <p:cNvPr id="38" name="Shape 3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686399" cy="0"/>
          </a:xfrm>
          <a:prstGeom prst="straightConnector1">
            <a:avLst/>
          </a:prstGeom>
          <a:noFill/>
          <a:ln w="19050" cap="flat" cmpd="sng">
            <a:solidFill>
              <a:schemeClr val="lt2"/>
            </a:solidFill>
            <a:prstDash val="solid"/>
            <a:round/>
            <a:headEnd type="none" w="med" len="med"/>
            <a:tailEnd type="none" w="med" len="med"/>
          </a:ln>
        </p:spPr>
      </p:cxnSp>
      <p:sp>
        <p:nvSpPr>
          <p:cNvPr id="42" name="Shape 42"/>
          <p:cNvSpPr txBox="1">
            <a:spLocks noGrp="1"/>
          </p:cNvSpPr>
          <p:nvPr>
            <p:ph type="title"/>
          </p:nvPr>
        </p:nvSpPr>
        <p:spPr>
          <a:xfrm>
            <a:off x="265500" y="1382350"/>
            <a:ext cx="4045199" cy="1333200"/>
          </a:xfrm>
          <a:prstGeom prst="rect">
            <a:avLst/>
          </a:prstGeom>
        </p:spPr>
        <p:txBody>
          <a:bodyPr lIns="91425" tIns="91425" rIns="91425" bIns="91425" anchor="b" anchorCtr="0"/>
          <a:lstStyle>
            <a:lvl1pPr lvl="0" algn="ctr">
              <a:spcBef>
                <a:spcPts val="0"/>
              </a:spcBef>
              <a:buClr>
                <a:schemeClr val="lt2"/>
              </a:buClr>
              <a:buSzPct val="100000"/>
              <a:defRPr sz="4200">
                <a:solidFill>
                  <a:schemeClr val="lt2"/>
                </a:solidFill>
              </a:defRPr>
            </a:lvl1pPr>
            <a:lvl2pPr lvl="1" algn="ctr">
              <a:spcBef>
                <a:spcPts val="0"/>
              </a:spcBef>
              <a:buClr>
                <a:schemeClr val="lt2"/>
              </a:buClr>
              <a:buSzPct val="100000"/>
              <a:defRPr sz="4200">
                <a:solidFill>
                  <a:schemeClr val="lt2"/>
                </a:solidFill>
              </a:defRPr>
            </a:lvl2pPr>
            <a:lvl3pPr lvl="2" algn="ctr">
              <a:spcBef>
                <a:spcPts val="0"/>
              </a:spcBef>
              <a:buClr>
                <a:schemeClr val="lt2"/>
              </a:buClr>
              <a:buSzPct val="100000"/>
              <a:defRPr sz="4200">
                <a:solidFill>
                  <a:schemeClr val="lt2"/>
                </a:solidFill>
              </a:defRPr>
            </a:lvl3pPr>
            <a:lvl4pPr lvl="3" algn="ctr">
              <a:spcBef>
                <a:spcPts val="0"/>
              </a:spcBef>
              <a:buClr>
                <a:schemeClr val="lt2"/>
              </a:buClr>
              <a:buSzPct val="100000"/>
              <a:defRPr sz="4200">
                <a:solidFill>
                  <a:schemeClr val="lt2"/>
                </a:solidFill>
              </a:defRPr>
            </a:lvl4pPr>
            <a:lvl5pPr lvl="4" algn="ctr">
              <a:spcBef>
                <a:spcPts val="0"/>
              </a:spcBef>
              <a:buClr>
                <a:schemeClr val="lt2"/>
              </a:buClr>
              <a:buSzPct val="100000"/>
              <a:defRPr sz="4200">
                <a:solidFill>
                  <a:schemeClr val="lt2"/>
                </a:solidFill>
              </a:defRPr>
            </a:lvl5pPr>
            <a:lvl6pPr lvl="5" algn="ctr">
              <a:spcBef>
                <a:spcPts val="0"/>
              </a:spcBef>
              <a:buClr>
                <a:schemeClr val="lt2"/>
              </a:buClr>
              <a:buSzPct val="100000"/>
              <a:defRPr sz="4200">
                <a:solidFill>
                  <a:schemeClr val="lt2"/>
                </a:solidFill>
              </a:defRPr>
            </a:lvl6pPr>
            <a:lvl7pPr lvl="6" algn="ctr">
              <a:spcBef>
                <a:spcPts val="0"/>
              </a:spcBef>
              <a:buClr>
                <a:schemeClr val="lt2"/>
              </a:buClr>
              <a:buSzPct val="100000"/>
              <a:defRPr sz="4200">
                <a:solidFill>
                  <a:schemeClr val="lt2"/>
                </a:solidFill>
              </a:defRPr>
            </a:lvl7pPr>
            <a:lvl8pPr lvl="7" algn="ctr">
              <a:spcBef>
                <a:spcPts val="0"/>
              </a:spcBef>
              <a:buClr>
                <a:schemeClr val="lt2"/>
              </a:buClr>
              <a:buSzPct val="100000"/>
              <a:defRPr sz="4200">
                <a:solidFill>
                  <a:schemeClr val="lt2"/>
                </a:solidFill>
              </a:defRPr>
            </a:lvl8pPr>
            <a:lvl9pPr lvl="8" algn="ctr">
              <a:spcBef>
                <a:spcPts val="0"/>
              </a:spcBef>
              <a:buClr>
                <a:schemeClr val="lt2"/>
              </a:buClr>
              <a:buSzPct val="100000"/>
              <a:defRPr sz="4200">
                <a:solidFill>
                  <a:schemeClr val="lt2"/>
                </a:solidFill>
              </a:defRPr>
            </a:lvl9pPr>
          </a:lstStyle>
          <a:p>
            <a:endParaRPr/>
          </a:p>
        </p:txBody>
      </p:sp>
      <p:sp>
        <p:nvSpPr>
          <p:cNvPr id="43" name="Shape 43"/>
          <p:cNvSpPr txBox="1">
            <a:spLocks noGrp="1"/>
          </p:cNvSpPr>
          <p:nvPr>
            <p:ph type="subTitle" idx="1"/>
          </p:nvPr>
        </p:nvSpPr>
        <p:spPr>
          <a:xfrm>
            <a:off x="265500" y="2769000"/>
            <a:ext cx="4045199"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4" name="Shape 44"/>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5" name="Shape 4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613200"/>
          </a:xfrm>
          <a:prstGeom prst="rect">
            <a:avLst/>
          </a:prstGeom>
          <a:noFill/>
          <a:ln>
            <a:noFill/>
          </a:ln>
        </p:spPr>
        <p:txBody>
          <a:bodyPr lIns="91425" tIns="91425" rIns="91425" bIns="91425" anchor="t" anchorCtr="0"/>
          <a:lstStyle>
            <a:lvl1pPr lv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Shape 7"/>
          <p:cNvSpPr txBox="1">
            <a:spLocks noGrp="1"/>
          </p:cNvSpPr>
          <p:nvPr>
            <p:ph type="body" idx="1"/>
          </p:nvPr>
        </p:nvSpPr>
        <p:spPr>
          <a:xfrm>
            <a:off x="311700" y="1171600"/>
            <a:ext cx="8520599" cy="3397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huffingtonpost.com/sharon-bloydpeshkin/the-tricky-matter-of-gend_b_8209458.htm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512700" y="1997475"/>
            <a:ext cx="8118599" cy="1522800"/>
          </a:xfrm>
          <a:prstGeom prst="rect">
            <a:avLst/>
          </a:prstGeom>
        </p:spPr>
        <p:txBody>
          <a:bodyPr lIns="91425" tIns="91425" rIns="91425" bIns="91425" anchor="b" anchorCtr="0">
            <a:noAutofit/>
          </a:bodyPr>
          <a:lstStyle/>
          <a:p>
            <a:pPr lvl="0">
              <a:spcBef>
                <a:spcPts val="0"/>
              </a:spcBef>
              <a:buNone/>
            </a:pPr>
            <a:r>
              <a:rPr lang="en" sz="3800" dirty="0"/>
              <a:t>Making a More Welcoming Environment for Transgender Students at Centrist College</a:t>
            </a:r>
          </a:p>
        </p:txBody>
      </p:sp>
      <p:sp>
        <p:nvSpPr>
          <p:cNvPr id="60" name="Shape 60"/>
          <p:cNvSpPr txBox="1">
            <a:spLocks noGrp="1"/>
          </p:cNvSpPr>
          <p:nvPr>
            <p:ph type="subTitle" idx="1"/>
          </p:nvPr>
        </p:nvSpPr>
        <p:spPr>
          <a:xfrm>
            <a:off x="512700" y="3840639"/>
            <a:ext cx="8118599" cy="787499"/>
          </a:xfrm>
          <a:prstGeom prst="rect">
            <a:avLst/>
          </a:prstGeom>
        </p:spPr>
        <p:txBody>
          <a:bodyPr lIns="91425" tIns="91425" rIns="91425" bIns="91425" anchor="t" anchorCtr="0">
            <a:noAutofit/>
          </a:bodyPr>
          <a:lstStyle/>
          <a:p>
            <a:pPr lvl="0" rtl="0">
              <a:spcBef>
                <a:spcPts val="0"/>
              </a:spcBef>
              <a:buNone/>
            </a:pPr>
            <a:r>
              <a:rPr lang="en" sz="1800"/>
              <a:t>Victoria Sexton, Tiger Simpson &amp; Cory Moen</a:t>
            </a:r>
          </a:p>
          <a:p>
            <a:pPr lvl="0">
              <a:spcBef>
                <a:spcPts val="0"/>
              </a:spcBef>
              <a:buNone/>
            </a:pPr>
            <a:r>
              <a:rPr lang="en" sz="1800"/>
              <a:t>University of Central Missouri</a:t>
            </a:r>
          </a:p>
        </p:txBody>
      </p:sp>
      <p:sp>
        <p:nvSpPr>
          <p:cNvPr id="61" name="Shape 61"/>
          <p:cNvSpPr txBox="1"/>
          <p:nvPr/>
        </p:nvSpPr>
        <p:spPr>
          <a:xfrm>
            <a:off x="512700" y="832875"/>
            <a:ext cx="6584100" cy="709199"/>
          </a:xfrm>
          <a:prstGeom prst="rect">
            <a:avLst/>
          </a:prstGeom>
          <a:noFill/>
          <a:ln>
            <a:noFill/>
          </a:ln>
        </p:spPr>
        <p:txBody>
          <a:bodyPr lIns="91425" tIns="91425" rIns="91425" bIns="91425" anchor="t" anchorCtr="0">
            <a:noAutofit/>
          </a:bodyPr>
          <a:lstStyle/>
          <a:p>
            <a:pPr lvl="0">
              <a:spcBef>
                <a:spcPts val="0"/>
              </a:spcBef>
              <a:buNone/>
            </a:pPr>
            <a:r>
              <a:rPr lang="en" sz="4800" b="1">
                <a:latin typeface="Old Standard TT"/>
                <a:ea typeface="Old Standard TT"/>
                <a:cs typeface="Old Standard TT"/>
                <a:sym typeface="Old Standard TT"/>
              </a:rPr>
              <a:t>Creating a Brand:</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555600"/>
            <a:ext cx="2807999" cy="755699"/>
          </a:xfrm>
          <a:prstGeom prst="rect">
            <a:avLst/>
          </a:prstGeom>
        </p:spPr>
        <p:txBody>
          <a:bodyPr lIns="91425" tIns="91425" rIns="91425" bIns="91425" anchor="b" anchorCtr="0">
            <a:noAutofit/>
          </a:bodyPr>
          <a:lstStyle/>
          <a:p>
            <a:pPr lvl="0">
              <a:spcBef>
                <a:spcPts val="0"/>
              </a:spcBef>
              <a:buNone/>
            </a:pPr>
            <a:r>
              <a:rPr lang="en"/>
              <a:t>Creating the Brand: The Umbrella Initiative</a:t>
            </a:r>
          </a:p>
        </p:txBody>
      </p:sp>
      <p:sp>
        <p:nvSpPr>
          <p:cNvPr id="122" name="Shape 122"/>
          <p:cNvSpPr txBox="1">
            <a:spLocks noGrp="1"/>
          </p:cNvSpPr>
          <p:nvPr>
            <p:ph type="body" idx="1"/>
          </p:nvPr>
        </p:nvSpPr>
        <p:spPr>
          <a:xfrm>
            <a:off x="311700" y="1376625"/>
            <a:ext cx="2807999" cy="3179400"/>
          </a:xfrm>
          <a:prstGeom prst="rect">
            <a:avLst/>
          </a:prstGeom>
        </p:spPr>
        <p:txBody>
          <a:bodyPr lIns="91425" tIns="91425" rIns="91425" bIns="91425" anchor="t" anchorCtr="0">
            <a:noAutofit/>
          </a:bodyPr>
          <a:lstStyle/>
          <a:p>
            <a:pPr lvl="0" rtl="0">
              <a:spcBef>
                <a:spcPts val="0"/>
              </a:spcBef>
              <a:buNone/>
            </a:pPr>
            <a:r>
              <a:rPr lang="en" sz="1400"/>
              <a:t>Introducing: The Umbrella Initiative. </a:t>
            </a:r>
          </a:p>
          <a:p>
            <a:pPr lvl="0" rtl="0">
              <a:spcBef>
                <a:spcPts val="0"/>
              </a:spcBef>
              <a:buClr>
                <a:schemeClr val="dk1"/>
              </a:buClr>
              <a:buSzPct val="78571"/>
              <a:buFont typeface="Arial"/>
              <a:buNone/>
            </a:pPr>
            <a:r>
              <a:rPr lang="en" sz="1400"/>
              <a:t>Transgender is an umbrella term encompassing several different identities.</a:t>
            </a:r>
          </a:p>
          <a:p>
            <a:pPr lvl="0">
              <a:spcBef>
                <a:spcPts val="0"/>
              </a:spcBef>
              <a:buClr>
                <a:schemeClr val="dk1"/>
              </a:buClr>
              <a:buSzPct val="78571"/>
              <a:buFont typeface="Arial"/>
              <a:buNone/>
            </a:pPr>
            <a:r>
              <a:rPr lang="en" sz="1400"/>
              <a:t>This brand does not prompt initial negative reactions and enables us to educate our population and gain the buy-in we need.</a:t>
            </a:r>
          </a:p>
        </p:txBody>
      </p:sp>
      <p:pic>
        <p:nvPicPr>
          <p:cNvPr id="123" name="Shape 123"/>
          <p:cNvPicPr preferRelativeResize="0"/>
          <p:nvPr/>
        </p:nvPicPr>
        <p:blipFill>
          <a:blip r:embed="rId3">
            <a:alphaModFix amt="91000"/>
          </a:blip>
          <a:stretch>
            <a:fillRect/>
          </a:stretch>
        </p:blipFill>
        <p:spPr>
          <a:xfrm>
            <a:off x="4334900" y="659200"/>
            <a:ext cx="3738399" cy="37383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445025"/>
            <a:ext cx="8520599" cy="613200"/>
          </a:xfrm>
          <a:prstGeom prst="rect">
            <a:avLst/>
          </a:prstGeom>
        </p:spPr>
        <p:txBody>
          <a:bodyPr lIns="91425" tIns="91425" rIns="91425" bIns="91425" anchor="t" anchorCtr="0">
            <a:noAutofit/>
          </a:bodyPr>
          <a:lstStyle/>
          <a:p>
            <a:pPr lvl="0">
              <a:spcBef>
                <a:spcPts val="0"/>
              </a:spcBef>
              <a:buNone/>
            </a:pPr>
            <a:endParaRPr/>
          </a:p>
        </p:txBody>
      </p:sp>
      <p:sp>
        <p:nvSpPr>
          <p:cNvPr id="129" name="Shape 129"/>
          <p:cNvSpPr txBox="1">
            <a:spLocks noGrp="1"/>
          </p:cNvSpPr>
          <p:nvPr>
            <p:ph type="body" idx="1"/>
          </p:nvPr>
        </p:nvSpPr>
        <p:spPr>
          <a:xfrm>
            <a:off x="311700" y="1171600"/>
            <a:ext cx="8520599" cy="3397200"/>
          </a:xfrm>
          <a:prstGeom prst="rect">
            <a:avLst/>
          </a:prstGeom>
        </p:spPr>
        <p:txBody>
          <a:bodyPr lIns="91425" tIns="91425" rIns="91425" bIns="91425" anchor="t" anchorCtr="0">
            <a:noAutofit/>
          </a:bodyPr>
          <a:lstStyle/>
          <a:p>
            <a:pPr lvl="0">
              <a:spcBef>
                <a:spcPts val="0"/>
              </a:spcBef>
              <a:buNone/>
            </a:pPr>
            <a:endParaRPr/>
          </a:p>
        </p:txBody>
      </p:sp>
      <p:pic>
        <p:nvPicPr>
          <p:cNvPr id="130" name="Shape 130"/>
          <p:cNvPicPr preferRelativeResize="0"/>
          <p:nvPr/>
        </p:nvPicPr>
        <p:blipFill>
          <a:blip r:embed="rId3">
            <a:alphaModFix/>
          </a:blip>
          <a:stretch>
            <a:fillRect/>
          </a:stretch>
        </p:blipFill>
        <p:spPr>
          <a:xfrm>
            <a:off x="762025" y="580824"/>
            <a:ext cx="7747911" cy="36923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445025"/>
            <a:ext cx="8520599" cy="613200"/>
          </a:xfrm>
          <a:prstGeom prst="rect">
            <a:avLst/>
          </a:prstGeom>
        </p:spPr>
        <p:txBody>
          <a:bodyPr lIns="91425" tIns="91425" rIns="91425" bIns="91425" anchor="t" anchorCtr="0">
            <a:noAutofit/>
          </a:bodyPr>
          <a:lstStyle/>
          <a:p>
            <a:pPr lvl="0">
              <a:spcBef>
                <a:spcPts val="0"/>
              </a:spcBef>
              <a:buNone/>
            </a:pPr>
            <a:r>
              <a:rPr lang="en"/>
              <a:t>Bronfenbrenner’s Development Ecology Model</a:t>
            </a:r>
          </a:p>
        </p:txBody>
      </p:sp>
      <p:sp>
        <p:nvSpPr>
          <p:cNvPr id="136" name="Shape 136"/>
          <p:cNvSpPr txBox="1">
            <a:spLocks noGrp="1"/>
          </p:cNvSpPr>
          <p:nvPr>
            <p:ph type="body" idx="1"/>
          </p:nvPr>
        </p:nvSpPr>
        <p:spPr>
          <a:xfrm>
            <a:off x="311700" y="1171675"/>
            <a:ext cx="3999899" cy="3397200"/>
          </a:xfrm>
          <a:prstGeom prst="rect">
            <a:avLst/>
          </a:prstGeom>
        </p:spPr>
        <p:txBody>
          <a:bodyPr lIns="91425" tIns="91425" rIns="91425" bIns="91425" anchor="t" anchorCtr="0">
            <a:noAutofit/>
          </a:bodyPr>
          <a:lstStyle/>
          <a:p>
            <a:pPr lvl="0" rtl="0">
              <a:spcBef>
                <a:spcPts val="0"/>
              </a:spcBef>
              <a:buNone/>
            </a:pPr>
            <a:r>
              <a:rPr lang="en"/>
              <a:t>Addresses the process of creating change.</a:t>
            </a:r>
          </a:p>
          <a:p>
            <a:pPr lvl="0" rtl="0">
              <a:spcBef>
                <a:spcPts val="0"/>
              </a:spcBef>
              <a:buNone/>
            </a:pPr>
            <a:r>
              <a:rPr lang="en"/>
              <a:t>Each system can influence the next.</a:t>
            </a:r>
          </a:p>
          <a:p>
            <a:pPr lvl="0" rtl="0">
              <a:spcBef>
                <a:spcPts val="0"/>
              </a:spcBef>
              <a:buNone/>
            </a:pPr>
            <a:r>
              <a:rPr lang="en"/>
              <a:t>By influencing individuals, we can influence other people in the culture, and then eventually the culture itself. </a:t>
            </a:r>
          </a:p>
          <a:p>
            <a:pPr lvl="0">
              <a:spcBef>
                <a:spcPts val="0"/>
              </a:spcBef>
              <a:buNone/>
            </a:pPr>
            <a:r>
              <a:rPr lang="en"/>
              <a:t>We must empower the people in our community to be supportive in making the change.</a:t>
            </a:r>
          </a:p>
        </p:txBody>
      </p:sp>
      <p:sp>
        <p:nvSpPr>
          <p:cNvPr id="137" name="Shape 137"/>
          <p:cNvSpPr txBox="1">
            <a:spLocks noGrp="1"/>
          </p:cNvSpPr>
          <p:nvPr>
            <p:ph type="body" idx="2"/>
          </p:nvPr>
        </p:nvSpPr>
        <p:spPr>
          <a:xfrm>
            <a:off x="4832400" y="1171675"/>
            <a:ext cx="3999899" cy="3397200"/>
          </a:xfrm>
          <a:prstGeom prst="rect">
            <a:avLst/>
          </a:prstGeom>
        </p:spPr>
        <p:txBody>
          <a:bodyPr lIns="91425" tIns="91425" rIns="91425" bIns="91425" anchor="t" anchorCtr="0">
            <a:noAutofit/>
          </a:bodyPr>
          <a:lstStyle/>
          <a:p>
            <a:pPr lvl="0">
              <a:spcBef>
                <a:spcPts val="0"/>
              </a:spcBef>
              <a:buNone/>
            </a:pPr>
            <a:endParaRPr/>
          </a:p>
        </p:txBody>
      </p:sp>
      <p:pic>
        <p:nvPicPr>
          <p:cNvPr id="138" name="Shape 138"/>
          <p:cNvPicPr preferRelativeResize="0"/>
          <p:nvPr/>
        </p:nvPicPr>
        <p:blipFill>
          <a:blip r:embed="rId3">
            <a:alphaModFix/>
          </a:blip>
          <a:stretch>
            <a:fillRect/>
          </a:stretch>
        </p:blipFill>
        <p:spPr>
          <a:xfrm>
            <a:off x="4382775" y="1153661"/>
            <a:ext cx="4761224" cy="3433225"/>
          </a:xfrm>
          <a:prstGeom prst="rect">
            <a:avLst/>
          </a:prstGeom>
          <a:noFill/>
          <a:ln>
            <a:noFill/>
          </a:ln>
        </p:spPr>
      </p:pic>
      <p:sp>
        <p:nvSpPr>
          <p:cNvPr id="139" name="Shape 139"/>
          <p:cNvSpPr txBox="1"/>
          <p:nvPr/>
        </p:nvSpPr>
        <p:spPr>
          <a:xfrm>
            <a:off x="685800" y="4476750"/>
            <a:ext cx="7232100" cy="4152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Clr>
                <a:schemeClr val="dk1"/>
              </a:buClr>
              <a:buSzPct val="110000"/>
              <a:buFont typeface="Arial"/>
              <a:buNone/>
            </a:pPr>
            <a:r>
              <a:rPr lang="en" sz="1000" dirty="0">
                <a:solidFill>
                  <a:schemeClr val="dk1"/>
                </a:solidFill>
                <a:latin typeface="Times New Roman"/>
                <a:ea typeface="Times New Roman"/>
                <a:cs typeface="Times New Roman"/>
                <a:sym typeface="Times New Roman"/>
              </a:rPr>
              <a:t>Evans, N.J., Forney, D.S., Guido F.M., Patton, L.D., &amp; Renn, K.A. (2010). Student development in college: Theory, research, and practice (2nd ed.). San Francisco. 	San Francisco, CA: Jossey-Bass</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445025"/>
            <a:ext cx="8520599" cy="613200"/>
          </a:xfrm>
          <a:prstGeom prst="rect">
            <a:avLst/>
          </a:prstGeom>
        </p:spPr>
        <p:txBody>
          <a:bodyPr lIns="91425" tIns="91425" rIns="91425" bIns="91425" anchor="t" anchorCtr="0">
            <a:noAutofit/>
          </a:bodyPr>
          <a:lstStyle/>
          <a:p>
            <a:pPr lvl="0">
              <a:spcBef>
                <a:spcPts val="0"/>
              </a:spcBef>
              <a:buNone/>
            </a:pPr>
            <a:r>
              <a:rPr lang="en"/>
              <a:t>Evidence of success</a:t>
            </a:r>
          </a:p>
        </p:txBody>
      </p:sp>
      <p:sp>
        <p:nvSpPr>
          <p:cNvPr id="145" name="Shape 145"/>
          <p:cNvSpPr txBox="1">
            <a:spLocks noGrp="1"/>
          </p:cNvSpPr>
          <p:nvPr>
            <p:ph type="body" idx="1"/>
          </p:nvPr>
        </p:nvSpPr>
        <p:spPr>
          <a:xfrm>
            <a:off x="311700" y="1171600"/>
            <a:ext cx="8520599" cy="3397200"/>
          </a:xfrm>
          <a:prstGeom prst="rect">
            <a:avLst/>
          </a:prstGeom>
        </p:spPr>
        <p:txBody>
          <a:bodyPr lIns="91425" tIns="91425" rIns="91425" bIns="91425" anchor="t" anchorCtr="0">
            <a:noAutofit/>
          </a:bodyPr>
          <a:lstStyle/>
          <a:p>
            <a:pPr lvl="0" rtl="0">
              <a:spcBef>
                <a:spcPts val="0"/>
              </a:spcBef>
              <a:buNone/>
            </a:pPr>
            <a:r>
              <a:rPr lang="en" dirty="0"/>
              <a:t>Each of the mentioned articles show success rates from businesses, universities, and communities that have utilized such models in the past.</a:t>
            </a:r>
          </a:p>
          <a:p>
            <a:pPr lvl="0" rtl="0">
              <a:spcBef>
                <a:spcPts val="0"/>
              </a:spcBef>
              <a:buNone/>
            </a:pPr>
            <a:r>
              <a:rPr lang="en" dirty="0"/>
              <a:t>A prime example of an initiative that has combined these approaches and created lasting change: Green Dot</a:t>
            </a:r>
          </a:p>
          <a:p>
            <a:pPr marL="0" lvl="0" indent="457200" rtl="0">
              <a:spcBef>
                <a:spcPts val="0"/>
              </a:spcBef>
              <a:buNone/>
            </a:pPr>
            <a:r>
              <a:rPr lang="en" dirty="0"/>
              <a:t>			This anti-violence initiative is showing early results of                          		  	</a:t>
            </a:r>
            <a:r>
              <a:rPr lang="en" dirty="0" smtClean="0"/>
              <a:t>decreasing </a:t>
            </a:r>
            <a:r>
              <a:rPr lang="en" dirty="0"/>
              <a:t>the amount of experienced violence by 50%. </a:t>
            </a:r>
            <a:r>
              <a:rPr lang="en" dirty="0" smtClean="0"/>
              <a:t>			This is done </a:t>
            </a:r>
            <a:r>
              <a:rPr lang="en" dirty="0"/>
              <a:t>through education, rebranding to be </a:t>
            </a:r>
            <a:r>
              <a:rPr lang="en" dirty="0" smtClean="0"/>
              <a:t>				 inclusive</a:t>
            </a:r>
            <a:r>
              <a:rPr lang="en" dirty="0"/>
              <a:t>, and </a:t>
            </a:r>
            <a:r>
              <a:rPr lang="en" dirty="0" smtClean="0"/>
              <a:t>community </a:t>
            </a:r>
            <a:r>
              <a:rPr lang="en" dirty="0"/>
              <a:t>buy-in.</a:t>
            </a:r>
          </a:p>
        </p:txBody>
      </p:sp>
      <p:pic>
        <p:nvPicPr>
          <p:cNvPr id="146" name="Shape 146"/>
          <p:cNvPicPr preferRelativeResize="0"/>
          <p:nvPr/>
        </p:nvPicPr>
        <p:blipFill>
          <a:blip r:embed="rId3">
            <a:alphaModFix/>
          </a:blip>
          <a:stretch>
            <a:fillRect/>
          </a:stretch>
        </p:blipFill>
        <p:spPr>
          <a:xfrm>
            <a:off x="1295400" y="2800350"/>
            <a:ext cx="1682000" cy="1726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0" y="445025"/>
            <a:ext cx="8520599" cy="613200"/>
          </a:xfrm>
          <a:prstGeom prst="rect">
            <a:avLst/>
          </a:prstGeom>
        </p:spPr>
        <p:txBody>
          <a:bodyPr lIns="91425" tIns="91425" rIns="91425" bIns="91425" anchor="t" anchorCtr="0">
            <a:noAutofit/>
          </a:bodyPr>
          <a:lstStyle/>
          <a:p>
            <a:pPr lvl="0">
              <a:spcBef>
                <a:spcPts val="0"/>
              </a:spcBef>
              <a:buNone/>
            </a:pPr>
            <a:r>
              <a:rPr lang="en"/>
              <a:t>Conclusion</a:t>
            </a:r>
          </a:p>
        </p:txBody>
      </p:sp>
      <p:sp>
        <p:nvSpPr>
          <p:cNvPr id="152" name="Shape 152"/>
          <p:cNvSpPr txBox="1">
            <a:spLocks noGrp="1"/>
          </p:cNvSpPr>
          <p:nvPr>
            <p:ph type="body" idx="1"/>
          </p:nvPr>
        </p:nvSpPr>
        <p:spPr>
          <a:xfrm>
            <a:off x="311700" y="1171600"/>
            <a:ext cx="8520599" cy="3397200"/>
          </a:xfrm>
          <a:prstGeom prst="rect">
            <a:avLst/>
          </a:prstGeom>
        </p:spPr>
        <p:txBody>
          <a:bodyPr lIns="91425" tIns="91425" rIns="91425" bIns="91425" anchor="t" anchorCtr="0">
            <a:noAutofit/>
          </a:bodyPr>
          <a:lstStyle/>
          <a:p>
            <a:pPr marL="457200" lvl="0" indent="-228600" rtl="0">
              <a:spcBef>
                <a:spcPts val="0"/>
              </a:spcBef>
            </a:pPr>
            <a:r>
              <a:rPr lang="en"/>
              <a:t>Transgender students face unique struggles on a college campus, and it is our duty to provide a safe, inclusive environment for them.</a:t>
            </a:r>
          </a:p>
          <a:p>
            <a:pPr marL="457200" lvl="0" indent="-228600" rtl="0">
              <a:spcBef>
                <a:spcPts val="0"/>
              </a:spcBef>
            </a:pPr>
            <a:r>
              <a:rPr lang="en"/>
              <a:t>By creating a brand (the Umbrella Initiative), we are gaining buy-in from students and faculty, and promoting an inclusive attitude towards transgender students and the community.</a:t>
            </a:r>
          </a:p>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512700" y="1893300"/>
            <a:ext cx="8118599" cy="1522800"/>
          </a:xfrm>
          <a:prstGeom prst="rect">
            <a:avLst/>
          </a:prstGeom>
        </p:spPr>
        <p:txBody>
          <a:bodyPr lIns="91425" tIns="91425" rIns="91425" bIns="91425" anchor="b" anchorCtr="0">
            <a:noAutofit/>
          </a:bodyPr>
          <a:lstStyle/>
          <a:p>
            <a:pPr lvl="0">
              <a:spcBef>
                <a:spcPts val="0"/>
              </a:spcBef>
              <a:buNone/>
            </a:pPr>
            <a:r>
              <a:rPr lang="en"/>
              <a:t>Questions?</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445025"/>
            <a:ext cx="8520599" cy="613200"/>
          </a:xfrm>
          <a:prstGeom prst="rect">
            <a:avLst/>
          </a:prstGeom>
        </p:spPr>
        <p:txBody>
          <a:bodyPr lIns="91425" tIns="91425" rIns="91425" bIns="91425" anchor="t" anchorCtr="0">
            <a:noAutofit/>
          </a:bodyPr>
          <a:lstStyle/>
          <a:p>
            <a:pPr lvl="0">
              <a:spcBef>
                <a:spcPts val="0"/>
              </a:spcBef>
              <a:buNone/>
            </a:pPr>
            <a:r>
              <a:rPr lang="en"/>
              <a:t>References</a:t>
            </a:r>
          </a:p>
        </p:txBody>
      </p:sp>
      <p:sp>
        <p:nvSpPr>
          <p:cNvPr id="163" name="Shape 163"/>
          <p:cNvSpPr txBox="1">
            <a:spLocks noGrp="1"/>
          </p:cNvSpPr>
          <p:nvPr>
            <p:ph type="body" idx="1"/>
          </p:nvPr>
        </p:nvSpPr>
        <p:spPr>
          <a:xfrm>
            <a:off x="311700" y="1171600"/>
            <a:ext cx="8520599" cy="3397200"/>
          </a:xfrm>
          <a:prstGeom prst="rect">
            <a:avLst/>
          </a:prstGeom>
        </p:spPr>
        <p:txBody>
          <a:bodyPr lIns="91425" tIns="91425" rIns="91425" bIns="91425" anchor="t" anchorCtr="0">
            <a:noAutofit/>
          </a:bodyPr>
          <a:lstStyle/>
          <a:p>
            <a:pPr lvl="0" indent="-457200" rtl="0">
              <a:lnSpc>
                <a:spcPct val="200000"/>
              </a:lnSpc>
              <a:spcBef>
                <a:spcPts val="0"/>
              </a:spcBef>
              <a:spcAft>
                <a:spcPts val="0"/>
              </a:spcAft>
              <a:buNone/>
            </a:pPr>
            <a:r>
              <a:rPr lang="en" sz="1000" dirty="0"/>
              <a:t>Bloyd-Peshkin, S. (2015, September 29). The Tricky Matter of Gender Identification. Retrieved February 25, 2016, from                                            </a:t>
            </a:r>
            <a:r>
              <a:rPr lang="en" sz="1000" dirty="0" smtClean="0"/>
              <a:t>	</a:t>
            </a:r>
            <a:r>
              <a:rPr lang="en" sz="1000" u="sng" dirty="0" smtClean="0">
                <a:solidFill>
                  <a:schemeClr val="hlink"/>
                </a:solidFill>
                <a:hlinkClick r:id="rId3"/>
              </a:rPr>
              <a:t>http</a:t>
            </a:r>
            <a:r>
              <a:rPr lang="en" sz="1000" u="sng" dirty="0">
                <a:solidFill>
                  <a:schemeClr val="hlink"/>
                </a:solidFill>
                <a:hlinkClick r:id="rId3"/>
              </a:rPr>
              <a:t>://www.huffingtonpost.com/sharon-bloydpeshkin/the-tricky-matter-of-gend_b_8209458.html</a:t>
            </a:r>
          </a:p>
          <a:p>
            <a:pPr lvl="0" indent="-457200" rtl="0">
              <a:lnSpc>
                <a:spcPct val="200000"/>
              </a:lnSpc>
              <a:spcBef>
                <a:spcPts val="0"/>
              </a:spcBef>
              <a:spcAft>
                <a:spcPts val="0"/>
              </a:spcAft>
              <a:buNone/>
            </a:pPr>
            <a:r>
              <a:rPr lang="en" sz="1000" dirty="0"/>
              <a:t>Coker, Ann L., Fisher, Bonnie S., Bush, Heather M., Swan, Suzanna C., Williams, Corrine M., Clear, Emily R., &amp; DeGue, Sarah, (2014). Evaluation of                                 </a:t>
            </a:r>
            <a:r>
              <a:rPr lang="en" sz="1000" dirty="0" smtClean="0"/>
              <a:t>	the </a:t>
            </a:r>
            <a:r>
              <a:rPr lang="en" sz="1000" dirty="0"/>
              <a:t>Green Dot Bystander Intervention to Reduce Interpersonal Violence Among College Students Across Three Campuses. Violence </a:t>
            </a:r>
            <a:r>
              <a:rPr lang="en" sz="1000" dirty="0" smtClean="0"/>
              <a:t>	Against Women</a:t>
            </a:r>
            <a:r>
              <a:rPr lang="en" sz="1000" dirty="0"/>
              <a:t>. DOI: 10.1177/1077801214545284</a:t>
            </a:r>
          </a:p>
          <a:p>
            <a:pPr lvl="0" indent="-457200" rtl="0">
              <a:lnSpc>
                <a:spcPct val="200000"/>
              </a:lnSpc>
              <a:spcBef>
                <a:spcPts val="0"/>
              </a:spcBef>
              <a:spcAft>
                <a:spcPts val="0"/>
              </a:spcAft>
              <a:buNone/>
            </a:pPr>
            <a:r>
              <a:rPr lang="en" sz="1000" dirty="0">
                <a:latin typeface="Times New Roman"/>
                <a:ea typeface="Times New Roman"/>
                <a:cs typeface="Times New Roman"/>
                <a:sym typeface="Times New Roman"/>
              </a:rPr>
              <a:t>Evans, N.J., Forney, D.S., Guido F.M., Patton, L.D., &amp; Renn, K.A. (2010). Student development in college: Theory, research, and practice (2nd ed.). San </a:t>
            </a:r>
            <a:r>
              <a:rPr lang="en" sz="1000" dirty="0" smtClean="0">
                <a:latin typeface="Times New Roman"/>
                <a:ea typeface="Times New Roman"/>
                <a:cs typeface="Times New Roman"/>
                <a:sym typeface="Times New Roman"/>
              </a:rPr>
              <a:t>	Francisco</a:t>
            </a:r>
            <a:r>
              <a:rPr lang="en" sz="1000" dirty="0">
                <a:latin typeface="Times New Roman"/>
                <a:ea typeface="Times New Roman"/>
                <a:cs typeface="Times New Roman"/>
                <a:sym typeface="Times New Roman"/>
              </a:rPr>
              <a:t>. </a:t>
            </a:r>
            <a:r>
              <a:rPr lang="en" sz="1000" dirty="0" smtClean="0">
                <a:latin typeface="Times New Roman"/>
                <a:ea typeface="Times New Roman"/>
                <a:cs typeface="Times New Roman"/>
                <a:sym typeface="Times New Roman"/>
              </a:rPr>
              <a:t>San </a:t>
            </a:r>
            <a:r>
              <a:rPr lang="en" sz="1000" dirty="0">
                <a:latin typeface="Times New Roman"/>
                <a:ea typeface="Times New Roman"/>
                <a:cs typeface="Times New Roman"/>
                <a:sym typeface="Times New Roman"/>
              </a:rPr>
              <a:t>Francisco, CA: Jossey-Bass.</a:t>
            </a:r>
          </a:p>
          <a:p>
            <a:pPr lvl="0" indent="-457200" rtl="0">
              <a:spcBef>
                <a:spcPts val="0"/>
              </a:spcBef>
              <a:buNone/>
            </a:pPr>
            <a:r>
              <a:rPr lang="en" sz="1000" dirty="0">
                <a:solidFill>
                  <a:srgbClr val="000000"/>
                </a:solidFill>
              </a:rPr>
              <a:t>Hamrick, F. A., &amp; Benjamin, M. (2009). </a:t>
            </a:r>
            <a:r>
              <a:rPr lang="en" sz="1000" i="1" dirty="0">
                <a:solidFill>
                  <a:srgbClr val="000000"/>
                </a:solidFill>
              </a:rPr>
              <a:t>Maybe I should--: Case studies on ethics for student affairs professionals</a:t>
            </a:r>
            <a:r>
              <a:rPr lang="en" sz="1000" dirty="0">
                <a:solidFill>
                  <a:srgbClr val="000000"/>
                </a:solidFill>
              </a:rPr>
              <a:t>. Lanham: University Press of                                                                             </a:t>
            </a:r>
            <a:r>
              <a:rPr lang="en" sz="1000" dirty="0" smtClean="0">
                <a:solidFill>
                  <a:srgbClr val="000000"/>
                </a:solidFill>
              </a:rPr>
              <a:t>	America.</a:t>
            </a:r>
          </a:p>
          <a:p>
            <a:pPr lvl="0" indent="-457200" rtl="0">
              <a:spcBef>
                <a:spcPts val="0"/>
              </a:spcBef>
              <a:buNone/>
            </a:pPr>
            <a:r>
              <a:rPr lang="en" sz="1000" dirty="0" smtClean="0">
                <a:solidFill>
                  <a:srgbClr val="000000"/>
                </a:solidFill>
              </a:rPr>
              <a:t>Rogers</a:t>
            </a:r>
            <a:r>
              <a:rPr lang="en" sz="1000" dirty="0">
                <a:solidFill>
                  <a:srgbClr val="000000"/>
                </a:solidFill>
              </a:rPr>
              <a:t>, E. M. (1962). Diffusion of Innovations. Valente, T. V. &amp; Davis, R. L. (November 1999). Accelerating the Diffusion of Innovations Using                                                             </a:t>
            </a:r>
            <a:r>
              <a:rPr lang="en" sz="1000" dirty="0" smtClean="0">
                <a:solidFill>
                  <a:srgbClr val="000000"/>
                </a:solidFill>
              </a:rPr>
              <a:t>	Opinion </a:t>
            </a:r>
            <a:r>
              <a:rPr lang="en" sz="1000" dirty="0">
                <a:solidFill>
                  <a:srgbClr val="000000"/>
                </a:solidFill>
              </a:rPr>
              <a:t>Leaders. 55-67.</a:t>
            </a:r>
          </a:p>
          <a:p>
            <a:pPr marL="0" lvl="0" indent="-457200" rtl="0">
              <a:lnSpc>
                <a:spcPct val="200000"/>
              </a:lnSpc>
              <a:spcBef>
                <a:spcPts val="0"/>
              </a:spcBef>
              <a:spcAft>
                <a:spcPts val="0"/>
              </a:spcAft>
              <a:buClr>
                <a:schemeClr val="dk1"/>
              </a:buClr>
              <a:buSzPct val="110000"/>
              <a:buFont typeface="Arial"/>
              <a:buNone/>
            </a:pPr>
            <a:endParaRPr sz="1000" dirty="0"/>
          </a:p>
          <a:p>
            <a:pPr lvl="0" indent="-457200">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599" cy="613200"/>
          </a:xfrm>
          <a:prstGeom prst="rect">
            <a:avLst/>
          </a:prstGeom>
        </p:spPr>
        <p:txBody>
          <a:bodyPr lIns="91425" tIns="91425" rIns="91425" bIns="91425" anchor="t" anchorCtr="0">
            <a:noAutofit/>
          </a:bodyPr>
          <a:lstStyle/>
          <a:p>
            <a:pPr lvl="0">
              <a:spcBef>
                <a:spcPts val="0"/>
              </a:spcBef>
              <a:buNone/>
            </a:pPr>
            <a:r>
              <a:rPr lang="en" dirty="0"/>
              <a:t>Overview</a:t>
            </a:r>
          </a:p>
        </p:txBody>
      </p:sp>
      <p:sp>
        <p:nvSpPr>
          <p:cNvPr id="67" name="Shape 67"/>
          <p:cNvSpPr txBox="1">
            <a:spLocks noGrp="1"/>
          </p:cNvSpPr>
          <p:nvPr>
            <p:ph type="body" idx="1"/>
          </p:nvPr>
        </p:nvSpPr>
        <p:spPr>
          <a:xfrm>
            <a:off x="311700" y="1169925"/>
            <a:ext cx="8520599" cy="3397200"/>
          </a:xfrm>
          <a:prstGeom prst="rect">
            <a:avLst/>
          </a:prstGeom>
        </p:spPr>
        <p:txBody>
          <a:bodyPr lIns="91425" tIns="91425" rIns="91425" bIns="91425" anchor="t" anchorCtr="0">
            <a:noAutofit/>
          </a:bodyPr>
          <a:lstStyle/>
          <a:p>
            <a:pPr marL="457200" marR="0" lvl="0" indent="-342900" algn="l" rtl="0">
              <a:lnSpc>
                <a:spcPct val="100000"/>
              </a:lnSpc>
              <a:spcBef>
                <a:spcPts val="0"/>
              </a:spcBef>
              <a:spcAft>
                <a:spcPts val="600"/>
              </a:spcAft>
              <a:buClr>
                <a:schemeClr val="dk1"/>
              </a:buClr>
              <a:buSzPct val="60000"/>
              <a:buFont typeface="Old Standard TT"/>
              <a:buChar char="●"/>
            </a:pPr>
            <a:r>
              <a:rPr lang="en" sz="1200" dirty="0"/>
              <a:t>Situation</a:t>
            </a:r>
          </a:p>
          <a:p>
            <a:pPr marL="914400" marR="0" lvl="1" indent="-228600" algn="l" rtl="0">
              <a:lnSpc>
                <a:spcPct val="100000"/>
              </a:lnSpc>
              <a:spcBef>
                <a:spcPts val="0"/>
              </a:spcBef>
              <a:spcAft>
                <a:spcPts val="600"/>
              </a:spcAft>
              <a:buSzPct val="60000"/>
              <a:buChar char="○"/>
            </a:pPr>
            <a:r>
              <a:rPr lang="en" sz="1200" dirty="0"/>
              <a:t>Transgender and non-binary students face unique struggles on a college campus.</a:t>
            </a:r>
          </a:p>
          <a:p>
            <a:pPr marL="914400" marR="0" lvl="1" indent="-228600" algn="l" rtl="0">
              <a:lnSpc>
                <a:spcPct val="100000"/>
              </a:lnSpc>
              <a:spcBef>
                <a:spcPts val="0"/>
              </a:spcBef>
              <a:spcAft>
                <a:spcPts val="600"/>
              </a:spcAft>
              <a:buSzPct val="60000"/>
              <a:buChar char="○"/>
            </a:pPr>
            <a:r>
              <a:rPr lang="en" sz="1200" dirty="0"/>
              <a:t>Little and big actions from staff and faculty can help or harm these students in their development, both as a student and as a member of the transgender community.</a:t>
            </a:r>
          </a:p>
          <a:p>
            <a:pPr marL="914400" marR="0" lvl="1" indent="-228600" algn="l" rtl="0">
              <a:lnSpc>
                <a:spcPct val="100000"/>
              </a:lnSpc>
              <a:spcBef>
                <a:spcPts val="0"/>
              </a:spcBef>
              <a:spcAft>
                <a:spcPts val="600"/>
              </a:spcAft>
              <a:buSzPct val="60000"/>
              <a:buChar char="○"/>
            </a:pPr>
            <a:r>
              <a:rPr lang="en" sz="1200" dirty="0"/>
              <a:t>This is a newer “hot topic” on college campuses, and research is still being done on it.</a:t>
            </a:r>
          </a:p>
          <a:p>
            <a:pPr marL="457200" marR="0" lvl="0" indent="-228600" algn="l" rtl="0">
              <a:lnSpc>
                <a:spcPct val="100000"/>
              </a:lnSpc>
              <a:spcBef>
                <a:spcPts val="0"/>
              </a:spcBef>
              <a:spcAft>
                <a:spcPts val="600"/>
              </a:spcAft>
              <a:buSzPct val="60000"/>
              <a:buChar char="●"/>
            </a:pPr>
            <a:r>
              <a:rPr lang="en" sz="1200" dirty="0"/>
              <a:t>What we’re doing </a:t>
            </a:r>
            <a:r>
              <a:rPr lang="en" sz="1200" dirty="0" smtClean="0"/>
              <a:t>right</a:t>
            </a:r>
          </a:p>
          <a:p>
            <a:pPr marL="914400" marR="0" lvl="1" indent="-228600" algn="l" rtl="0">
              <a:lnSpc>
                <a:spcPct val="100000"/>
              </a:lnSpc>
              <a:spcBef>
                <a:spcPts val="0"/>
              </a:spcBef>
              <a:spcAft>
                <a:spcPts val="600"/>
              </a:spcAft>
              <a:buSzPct val="60000"/>
              <a:buChar char="○"/>
            </a:pPr>
            <a:r>
              <a:rPr lang="en" sz="1200" dirty="0"/>
              <a:t>We are discussing it!</a:t>
            </a:r>
          </a:p>
          <a:p>
            <a:pPr marL="914400" marR="0" lvl="1" indent="-342900" algn="l" rtl="0">
              <a:lnSpc>
                <a:spcPct val="100000"/>
              </a:lnSpc>
              <a:spcBef>
                <a:spcPts val="0"/>
              </a:spcBef>
              <a:spcAft>
                <a:spcPts val="600"/>
              </a:spcAft>
              <a:buSzPct val="60000"/>
              <a:buChar char="○"/>
            </a:pPr>
            <a:r>
              <a:rPr lang="en" sz="1200" dirty="0" smtClean="0"/>
              <a:t>Keeping </a:t>
            </a:r>
            <a:r>
              <a:rPr lang="en" sz="1200" dirty="0"/>
              <a:t>calm/tranquil</a:t>
            </a:r>
          </a:p>
          <a:p>
            <a:pPr marL="457200" marR="0" lvl="0" indent="-228600" algn="l" rtl="0">
              <a:lnSpc>
                <a:spcPct val="100000"/>
              </a:lnSpc>
              <a:spcBef>
                <a:spcPts val="0"/>
              </a:spcBef>
              <a:spcAft>
                <a:spcPts val="600"/>
              </a:spcAft>
              <a:buSzPct val="60000"/>
              <a:buChar char="●"/>
            </a:pPr>
            <a:r>
              <a:rPr lang="en" sz="1200" dirty="0"/>
              <a:t>What we can do better</a:t>
            </a:r>
          </a:p>
          <a:p>
            <a:pPr marL="914400" marR="0" lvl="1" indent="-228600" algn="l" rtl="0">
              <a:lnSpc>
                <a:spcPct val="100000"/>
              </a:lnSpc>
              <a:spcBef>
                <a:spcPts val="0"/>
              </a:spcBef>
              <a:spcAft>
                <a:spcPts val="600"/>
              </a:spcAft>
              <a:buSzPct val="60000"/>
              <a:buChar char="○"/>
            </a:pPr>
            <a:r>
              <a:rPr lang="en" sz="1200" dirty="0"/>
              <a:t>Continue the conversation: education</a:t>
            </a:r>
          </a:p>
          <a:p>
            <a:pPr marL="914400" marR="0" lvl="1" indent="-228600" algn="l" rtl="0">
              <a:lnSpc>
                <a:spcPct val="100000"/>
              </a:lnSpc>
              <a:spcBef>
                <a:spcPts val="0"/>
              </a:spcBef>
              <a:spcAft>
                <a:spcPts val="600"/>
              </a:spcAft>
              <a:buSzPct val="60000"/>
              <a:buChar char="○"/>
            </a:pPr>
            <a:r>
              <a:rPr lang="en" sz="1200" dirty="0"/>
              <a:t>Creating a brand</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599" cy="613200"/>
          </a:xfrm>
          <a:prstGeom prst="rect">
            <a:avLst/>
          </a:prstGeom>
        </p:spPr>
        <p:txBody>
          <a:bodyPr lIns="91425" tIns="91425" rIns="91425" bIns="91425" anchor="t" anchorCtr="0">
            <a:noAutofit/>
          </a:bodyPr>
          <a:lstStyle/>
          <a:p>
            <a:pPr lvl="0">
              <a:spcBef>
                <a:spcPts val="0"/>
              </a:spcBef>
              <a:buNone/>
            </a:pPr>
            <a:r>
              <a:rPr lang="en" sz="3600"/>
              <a:t>Let’s Chat Ethics</a:t>
            </a:r>
          </a:p>
        </p:txBody>
      </p:sp>
      <p:sp>
        <p:nvSpPr>
          <p:cNvPr id="73" name="Shape 73"/>
          <p:cNvSpPr txBox="1">
            <a:spLocks noGrp="1"/>
          </p:cNvSpPr>
          <p:nvPr>
            <p:ph type="body" idx="1"/>
          </p:nvPr>
        </p:nvSpPr>
        <p:spPr>
          <a:xfrm>
            <a:off x="311700" y="1171600"/>
            <a:ext cx="8832299" cy="3397200"/>
          </a:xfrm>
          <a:prstGeom prst="rect">
            <a:avLst/>
          </a:prstGeom>
          <a:noFill/>
        </p:spPr>
        <p:txBody>
          <a:bodyPr lIns="91425" tIns="91425" rIns="91425" bIns="91425" anchor="t" anchorCtr="0">
            <a:noAutofit/>
          </a:bodyPr>
          <a:lstStyle/>
          <a:p>
            <a:pPr lvl="0" rtl="0">
              <a:spcBef>
                <a:spcPts val="0"/>
              </a:spcBef>
              <a:buNone/>
            </a:pPr>
            <a:r>
              <a:rPr lang="en" sz="1600" dirty="0"/>
              <a:t>Kitchener’s (1985) ethical principles:</a:t>
            </a:r>
          </a:p>
          <a:p>
            <a:pPr marL="457200" lvl="0" indent="-381000" rtl="0">
              <a:spcBef>
                <a:spcPts val="0"/>
              </a:spcBef>
              <a:buSzPct val="100000"/>
              <a:buAutoNum type="arabicPeriod"/>
            </a:pPr>
            <a:r>
              <a:rPr lang="en" sz="1600" b="1" dirty="0"/>
              <a:t>Act to benefit others</a:t>
            </a:r>
          </a:p>
          <a:p>
            <a:pPr marL="457200" lvl="0" indent="-381000" rtl="0">
              <a:spcBef>
                <a:spcPts val="0"/>
              </a:spcBef>
              <a:buSzPct val="100000"/>
              <a:buAutoNum type="arabicPeriod"/>
            </a:pPr>
            <a:r>
              <a:rPr lang="en" sz="1600" b="1" dirty="0"/>
              <a:t>Promote justice</a:t>
            </a:r>
          </a:p>
          <a:p>
            <a:pPr marL="457200" lvl="0" indent="-381000" rtl="0">
              <a:spcBef>
                <a:spcPts val="0"/>
              </a:spcBef>
              <a:buSzPct val="100000"/>
              <a:buAutoNum type="arabicPeriod"/>
            </a:pPr>
            <a:r>
              <a:rPr lang="en" sz="1600" dirty="0"/>
              <a:t>Respect autonomy</a:t>
            </a:r>
          </a:p>
          <a:p>
            <a:pPr marL="457200" lvl="0" indent="-381000" rtl="0">
              <a:spcBef>
                <a:spcPts val="0"/>
              </a:spcBef>
              <a:buSzPct val="100000"/>
              <a:buAutoNum type="arabicPeriod"/>
            </a:pPr>
            <a:r>
              <a:rPr lang="en" sz="1600" dirty="0"/>
              <a:t>Be faithful</a:t>
            </a:r>
          </a:p>
          <a:p>
            <a:pPr marL="457200" lvl="0" indent="-381000" rtl="0">
              <a:spcBef>
                <a:spcPts val="0"/>
              </a:spcBef>
              <a:buSzPct val="100000"/>
              <a:buAutoNum type="arabicPeriod"/>
            </a:pPr>
            <a:r>
              <a:rPr lang="en" sz="1600" b="1" dirty="0"/>
              <a:t>Do no harm</a:t>
            </a:r>
          </a:p>
          <a:p>
            <a:pPr lvl="0" rtl="0">
              <a:spcBef>
                <a:spcPts val="0"/>
              </a:spcBef>
              <a:buNone/>
            </a:pPr>
            <a:r>
              <a:rPr lang="en" sz="1200" dirty="0">
                <a:solidFill>
                  <a:srgbClr val="333333"/>
                </a:solidFill>
                <a:highlight>
                  <a:srgbClr val="FFE7AF"/>
                </a:highlight>
              </a:rPr>
              <a:t>Hamrick, F. A., &amp; Benjamin, M. (2009). </a:t>
            </a:r>
            <a:r>
              <a:rPr lang="en" sz="1200" i="1" dirty="0">
                <a:solidFill>
                  <a:srgbClr val="333333"/>
                </a:solidFill>
                <a:highlight>
                  <a:srgbClr val="FFE7AF"/>
                </a:highlight>
              </a:rPr>
              <a:t>Maybe I should--: Case studies on ethics for student affairs professionals</a:t>
            </a:r>
            <a:r>
              <a:rPr lang="en" sz="1200" dirty="0">
                <a:solidFill>
                  <a:srgbClr val="333333"/>
                </a:solidFill>
                <a:highlight>
                  <a:srgbClr val="FFE7AF"/>
                </a:highlight>
              </a:rPr>
              <a:t>. Lanham: University Press of America.</a:t>
            </a:r>
          </a:p>
          <a:p>
            <a:pPr lvl="0" rtl="0">
              <a:spcBef>
                <a:spcPts val="0"/>
              </a:spcBef>
              <a:buNone/>
            </a:pPr>
            <a:endParaRPr sz="1600" dirty="0"/>
          </a:p>
          <a:p>
            <a:pPr lvl="0">
              <a:spcBef>
                <a:spcPts val="0"/>
              </a:spcBef>
              <a:buNone/>
            </a:pPr>
            <a:endParaRPr sz="1600" dirty="0"/>
          </a:p>
        </p:txBody>
      </p:sp>
      <p:pic>
        <p:nvPicPr>
          <p:cNvPr id="74" name="Shape 74"/>
          <p:cNvPicPr preferRelativeResize="0"/>
          <p:nvPr/>
        </p:nvPicPr>
        <p:blipFill>
          <a:blip r:embed="rId3">
            <a:alphaModFix/>
          </a:blip>
          <a:stretch>
            <a:fillRect/>
          </a:stretch>
        </p:blipFill>
        <p:spPr>
          <a:xfrm>
            <a:off x="4704150" y="1575950"/>
            <a:ext cx="3810000" cy="24574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445025"/>
            <a:ext cx="8520599" cy="613200"/>
          </a:xfrm>
          <a:prstGeom prst="rect">
            <a:avLst/>
          </a:prstGeom>
        </p:spPr>
        <p:txBody>
          <a:bodyPr lIns="91425" tIns="91425" rIns="91425" bIns="91425" anchor="t" anchorCtr="0">
            <a:noAutofit/>
          </a:bodyPr>
          <a:lstStyle/>
          <a:p>
            <a:pPr lvl="0">
              <a:spcBef>
                <a:spcPts val="0"/>
              </a:spcBef>
              <a:buNone/>
            </a:pPr>
            <a:r>
              <a:rPr lang="en"/>
              <a:t>Kitchener’s (1985) Principles, cont’d</a:t>
            </a:r>
          </a:p>
        </p:txBody>
      </p:sp>
      <p:sp>
        <p:nvSpPr>
          <p:cNvPr id="80" name="Shape 80"/>
          <p:cNvSpPr txBox="1">
            <a:spLocks noGrp="1"/>
          </p:cNvSpPr>
          <p:nvPr>
            <p:ph type="body" idx="1"/>
          </p:nvPr>
        </p:nvSpPr>
        <p:spPr>
          <a:xfrm>
            <a:off x="311700" y="1171600"/>
            <a:ext cx="8681099" cy="3397200"/>
          </a:xfrm>
          <a:prstGeom prst="rect">
            <a:avLst/>
          </a:prstGeom>
        </p:spPr>
        <p:txBody>
          <a:bodyPr lIns="91425" tIns="91425" rIns="91425" bIns="91425" anchor="t" anchorCtr="0">
            <a:noAutofit/>
          </a:bodyPr>
          <a:lstStyle/>
          <a:p>
            <a:pPr marL="457200" lvl="0" indent="-228600" rtl="0">
              <a:lnSpc>
                <a:spcPct val="100000"/>
              </a:lnSpc>
              <a:spcBef>
                <a:spcPts val="0"/>
              </a:spcBef>
              <a:spcAft>
                <a:spcPts val="600"/>
              </a:spcAft>
              <a:buAutoNum type="arabicPeriod"/>
            </a:pPr>
            <a:r>
              <a:rPr lang="en" sz="1100" dirty="0"/>
              <a:t>Act to benefit others</a:t>
            </a:r>
          </a:p>
          <a:p>
            <a:pPr marL="914400" lvl="1" indent="-228600" rtl="0">
              <a:lnSpc>
                <a:spcPct val="100000"/>
              </a:lnSpc>
              <a:spcBef>
                <a:spcPts val="0"/>
              </a:spcBef>
              <a:spcAft>
                <a:spcPts val="600"/>
              </a:spcAft>
              <a:buAutoNum type="alphaLcPeriod"/>
            </a:pPr>
            <a:r>
              <a:rPr lang="en" sz="1100" dirty="0"/>
              <a:t>Holistic development</a:t>
            </a:r>
          </a:p>
          <a:p>
            <a:pPr marL="914400" lvl="1" indent="-228600" rtl="0">
              <a:lnSpc>
                <a:spcPct val="100000"/>
              </a:lnSpc>
              <a:spcBef>
                <a:spcPts val="0"/>
              </a:spcBef>
              <a:spcAft>
                <a:spcPts val="600"/>
              </a:spcAft>
              <a:buAutoNum type="alphaLcPeriod"/>
            </a:pPr>
            <a:r>
              <a:rPr lang="en" sz="1100" dirty="0"/>
              <a:t>Programming and service-oriented events</a:t>
            </a:r>
          </a:p>
          <a:p>
            <a:pPr marL="457200" lvl="0" indent="-228600" rtl="0">
              <a:lnSpc>
                <a:spcPct val="100000"/>
              </a:lnSpc>
              <a:spcBef>
                <a:spcPts val="0"/>
              </a:spcBef>
              <a:spcAft>
                <a:spcPts val="600"/>
              </a:spcAft>
              <a:buAutoNum type="arabicPeriod"/>
            </a:pPr>
            <a:r>
              <a:rPr lang="en" sz="1100" dirty="0"/>
              <a:t>Promote justice</a:t>
            </a:r>
          </a:p>
          <a:p>
            <a:pPr marL="914400" lvl="1" indent="-228600" rtl="0">
              <a:lnSpc>
                <a:spcPct val="100000"/>
              </a:lnSpc>
              <a:spcBef>
                <a:spcPts val="0"/>
              </a:spcBef>
              <a:spcAft>
                <a:spcPts val="600"/>
              </a:spcAft>
              <a:buAutoNum type="alphaLcPeriod"/>
            </a:pPr>
            <a:r>
              <a:rPr lang="en" sz="1100" dirty="0"/>
              <a:t>Fundamental fairness</a:t>
            </a:r>
          </a:p>
          <a:p>
            <a:pPr marL="914400" lvl="1" indent="-228600" rtl="0">
              <a:lnSpc>
                <a:spcPct val="100000"/>
              </a:lnSpc>
              <a:spcBef>
                <a:spcPts val="0"/>
              </a:spcBef>
              <a:spcAft>
                <a:spcPts val="600"/>
              </a:spcAft>
              <a:buAutoNum type="alphaLcPeriod"/>
            </a:pPr>
            <a:r>
              <a:rPr lang="en" sz="1100" dirty="0"/>
              <a:t>Equity, not necessarily equality</a:t>
            </a:r>
          </a:p>
          <a:p>
            <a:pPr marL="914400" lvl="1" indent="-228600" rtl="0">
              <a:lnSpc>
                <a:spcPct val="100000"/>
              </a:lnSpc>
              <a:spcBef>
                <a:spcPts val="0"/>
              </a:spcBef>
              <a:spcAft>
                <a:spcPts val="600"/>
              </a:spcAft>
              <a:buAutoNum type="alphaLcPeriod"/>
            </a:pPr>
            <a:r>
              <a:rPr lang="en" sz="1100" dirty="0"/>
              <a:t>Demonstrating respect for difference</a:t>
            </a:r>
          </a:p>
          <a:p>
            <a:pPr marL="914400" lvl="1" indent="-228600" rtl="0">
              <a:lnSpc>
                <a:spcPct val="100000"/>
              </a:lnSpc>
              <a:spcBef>
                <a:spcPts val="0"/>
              </a:spcBef>
              <a:spcAft>
                <a:spcPts val="600"/>
              </a:spcAft>
              <a:buAutoNum type="alphaLcPeriod"/>
            </a:pPr>
            <a:r>
              <a:rPr lang="en" sz="1100" dirty="0"/>
              <a:t>Opposing intolerance of those differences</a:t>
            </a:r>
          </a:p>
          <a:p>
            <a:pPr marL="457200" lvl="0" indent="-228600" rtl="0">
              <a:lnSpc>
                <a:spcPct val="100000"/>
              </a:lnSpc>
              <a:spcBef>
                <a:spcPts val="0"/>
              </a:spcBef>
              <a:spcAft>
                <a:spcPts val="600"/>
              </a:spcAft>
              <a:buAutoNum type="arabicPeriod"/>
            </a:pPr>
            <a:r>
              <a:rPr lang="en" sz="1100" dirty="0"/>
              <a:t>Do no harm</a:t>
            </a:r>
          </a:p>
          <a:p>
            <a:pPr marL="914400" lvl="1" indent="-228600" rtl="0">
              <a:lnSpc>
                <a:spcPct val="100000"/>
              </a:lnSpc>
              <a:spcBef>
                <a:spcPts val="0"/>
              </a:spcBef>
              <a:spcAft>
                <a:spcPts val="600"/>
              </a:spcAft>
              <a:buAutoNum type="alphaLcPeriod"/>
            </a:pPr>
            <a:r>
              <a:rPr lang="en" sz="1100" dirty="0"/>
              <a:t>Acts and policies that do not threaten self-worth or safety; discriminate; impede with learning</a:t>
            </a:r>
          </a:p>
          <a:p>
            <a:pPr marL="914400" lvl="1" indent="-228600" rtl="0">
              <a:lnSpc>
                <a:spcPct val="100000"/>
              </a:lnSpc>
              <a:spcBef>
                <a:spcPts val="0"/>
              </a:spcBef>
              <a:spcAft>
                <a:spcPts val="600"/>
              </a:spcAft>
              <a:buAutoNum type="alphaLcPeriod"/>
            </a:pPr>
            <a:r>
              <a:rPr lang="en" sz="1100" dirty="0"/>
              <a:t>Minority may suffer more or in different ways than </a:t>
            </a:r>
            <a:r>
              <a:rPr lang="en" sz="1100" dirty="0" smtClean="0"/>
              <a:t>majority</a:t>
            </a:r>
          </a:p>
          <a:p>
            <a:pPr marL="685800" lvl="1" rtl="0">
              <a:lnSpc>
                <a:spcPct val="100000"/>
              </a:lnSpc>
              <a:spcBef>
                <a:spcPts val="0"/>
              </a:spcBef>
              <a:spcAft>
                <a:spcPts val="600"/>
              </a:spcAft>
            </a:pPr>
            <a:endParaRPr lang="en" sz="1100" dirty="0"/>
          </a:p>
          <a:p>
            <a:pPr marL="685800" lvl="1" rtl="0">
              <a:lnSpc>
                <a:spcPct val="100000"/>
              </a:lnSpc>
              <a:spcBef>
                <a:spcPts val="0"/>
              </a:spcBef>
              <a:spcAft>
                <a:spcPts val="600"/>
              </a:spcAft>
            </a:pPr>
            <a:endParaRPr lang="en" sz="1100" dirty="0"/>
          </a:p>
          <a:p>
            <a:pPr lvl="0" rtl="0">
              <a:lnSpc>
                <a:spcPct val="100000"/>
              </a:lnSpc>
              <a:spcBef>
                <a:spcPts val="0"/>
              </a:spcBef>
              <a:spcAft>
                <a:spcPts val="600"/>
              </a:spcAft>
              <a:buNone/>
            </a:pPr>
            <a:r>
              <a:rPr lang="en" sz="1000" dirty="0">
                <a:solidFill>
                  <a:srgbClr val="333333"/>
                </a:solidFill>
                <a:highlight>
                  <a:srgbClr val="FFE7AF"/>
                </a:highlight>
              </a:rPr>
              <a:t>Hamrick, F. A., &amp; Benjamin, M. (2009). </a:t>
            </a:r>
            <a:r>
              <a:rPr lang="en" sz="1000" i="1" dirty="0">
                <a:solidFill>
                  <a:srgbClr val="333333"/>
                </a:solidFill>
                <a:highlight>
                  <a:srgbClr val="FFE7AF"/>
                </a:highlight>
              </a:rPr>
              <a:t>Maybe I should--: Case studies on ethics for student affairs professionals</a:t>
            </a:r>
            <a:r>
              <a:rPr lang="en" sz="1000" dirty="0">
                <a:solidFill>
                  <a:srgbClr val="333333"/>
                </a:solidFill>
                <a:highlight>
                  <a:srgbClr val="FFE7AF"/>
                </a:highlight>
              </a:rPr>
              <a:t>. Lanham: University Press of America.</a:t>
            </a:r>
          </a:p>
          <a:p>
            <a:pPr lvl="0" rtl="0">
              <a:lnSpc>
                <a:spcPct val="100000"/>
              </a:lnSpc>
              <a:spcBef>
                <a:spcPts val="0"/>
              </a:spcBef>
              <a:spcAft>
                <a:spcPts val="600"/>
              </a:spcAft>
              <a:buNone/>
            </a:pPr>
            <a:endParaRPr sz="1100" dirty="0"/>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445025"/>
            <a:ext cx="8520599" cy="613200"/>
          </a:xfrm>
          <a:prstGeom prst="rect">
            <a:avLst/>
          </a:prstGeom>
        </p:spPr>
        <p:txBody>
          <a:bodyPr lIns="91425" tIns="91425" rIns="91425" bIns="91425" anchor="t" anchorCtr="0">
            <a:noAutofit/>
          </a:bodyPr>
          <a:lstStyle/>
          <a:p>
            <a:pPr lvl="0">
              <a:spcBef>
                <a:spcPts val="0"/>
              </a:spcBef>
              <a:buNone/>
            </a:pPr>
            <a:r>
              <a:rPr lang="en"/>
              <a:t>Related Theory</a:t>
            </a:r>
          </a:p>
        </p:txBody>
      </p:sp>
      <p:sp>
        <p:nvSpPr>
          <p:cNvPr id="86" name="Shape 86"/>
          <p:cNvSpPr txBox="1">
            <a:spLocks noGrp="1"/>
          </p:cNvSpPr>
          <p:nvPr>
            <p:ph type="body" idx="1"/>
          </p:nvPr>
        </p:nvSpPr>
        <p:spPr>
          <a:xfrm>
            <a:off x="311700" y="1171600"/>
            <a:ext cx="8520599" cy="3397200"/>
          </a:xfrm>
          <a:prstGeom prst="rect">
            <a:avLst/>
          </a:prstGeom>
        </p:spPr>
        <p:txBody>
          <a:bodyPr lIns="91425" tIns="91425" rIns="91425" bIns="91425" anchor="t" anchorCtr="0">
            <a:noAutofit/>
          </a:bodyPr>
          <a:lstStyle/>
          <a:p>
            <a:pPr lvl="0" rtl="0">
              <a:spcBef>
                <a:spcPts val="0"/>
              </a:spcBef>
              <a:buNone/>
            </a:pPr>
            <a:r>
              <a:rPr lang="en" u="sng" dirty="0"/>
              <a:t>Biodeau's (2005) Transgender Identity Development Theory</a:t>
            </a:r>
            <a:r>
              <a:rPr lang="en" dirty="0"/>
              <a:t> </a:t>
            </a:r>
          </a:p>
          <a:p>
            <a:pPr lvl="0" rtl="0">
              <a:spcBef>
                <a:spcPts val="0"/>
              </a:spcBef>
              <a:buNone/>
            </a:pPr>
            <a:r>
              <a:rPr lang="en" sz="1600" dirty="0"/>
              <a:t>Exiting a traditionally gendered identity</a:t>
            </a:r>
          </a:p>
          <a:p>
            <a:pPr lvl="0" rtl="0">
              <a:spcBef>
                <a:spcPts val="0"/>
              </a:spcBef>
              <a:buNone/>
            </a:pPr>
            <a:r>
              <a:rPr lang="en" sz="1600" dirty="0"/>
              <a:t>Developing a personal transgender identity</a:t>
            </a:r>
          </a:p>
          <a:p>
            <a:pPr lvl="0" rtl="0">
              <a:spcBef>
                <a:spcPts val="0"/>
              </a:spcBef>
              <a:buNone/>
            </a:pPr>
            <a:r>
              <a:rPr lang="en" sz="1600" dirty="0"/>
              <a:t>Developing a transgender social identity</a:t>
            </a:r>
          </a:p>
          <a:p>
            <a:pPr lvl="0" rtl="0">
              <a:spcBef>
                <a:spcPts val="0"/>
              </a:spcBef>
              <a:buNone/>
            </a:pPr>
            <a:r>
              <a:rPr lang="en" sz="1600" dirty="0"/>
              <a:t>Becoming a transgender offspring</a:t>
            </a:r>
          </a:p>
          <a:p>
            <a:pPr lvl="0" rtl="0">
              <a:spcBef>
                <a:spcPts val="0"/>
              </a:spcBef>
              <a:buNone/>
            </a:pPr>
            <a:r>
              <a:rPr lang="en" sz="1600" dirty="0"/>
              <a:t>Developing transgender intimacy status</a:t>
            </a:r>
          </a:p>
          <a:p>
            <a:pPr lvl="0" rtl="0">
              <a:spcBef>
                <a:spcPts val="0"/>
              </a:spcBef>
              <a:buNone/>
            </a:pPr>
            <a:r>
              <a:rPr lang="en" sz="1600" dirty="0"/>
              <a:t>Entering a transgender community</a:t>
            </a:r>
          </a:p>
          <a:p>
            <a:pPr lvl="0" rtl="0">
              <a:spcBef>
                <a:spcPts val="0"/>
              </a:spcBef>
              <a:buNone/>
            </a:pPr>
            <a:r>
              <a:rPr lang="en" sz="1000" dirty="0">
                <a:latin typeface="Times New Roman"/>
                <a:ea typeface="Times New Roman"/>
                <a:cs typeface="Times New Roman"/>
                <a:sym typeface="Times New Roman"/>
              </a:rPr>
              <a:t>Evans, N.J., Forney, D.S., Guido F.M., Patton, L.D., &amp; Renn, K.A. (2010). Student development in college: Theory, research, and practice (2nd ed.). San Francisco. </a:t>
            </a:r>
            <a:r>
              <a:rPr lang="en" sz="1000" dirty="0" smtClean="0">
                <a:latin typeface="Times New Roman"/>
                <a:ea typeface="Times New Roman"/>
                <a:cs typeface="Times New Roman"/>
                <a:sym typeface="Times New Roman"/>
              </a:rPr>
              <a:t>San </a:t>
            </a:r>
            <a:r>
              <a:rPr lang="en" sz="1000" dirty="0">
                <a:latin typeface="Times New Roman"/>
                <a:ea typeface="Times New Roman"/>
                <a:cs typeface="Times New Roman"/>
                <a:sym typeface="Times New Roman"/>
              </a:rPr>
              <a:t>Francisco, CA: Jossey-Bass</a:t>
            </a:r>
          </a:p>
        </p:txBody>
      </p:sp>
      <p:pic>
        <p:nvPicPr>
          <p:cNvPr id="87" name="Shape 87"/>
          <p:cNvPicPr preferRelativeResize="0"/>
          <p:nvPr/>
        </p:nvPicPr>
        <p:blipFill>
          <a:blip r:embed="rId3">
            <a:alphaModFix/>
          </a:blip>
          <a:stretch>
            <a:fillRect/>
          </a:stretch>
        </p:blipFill>
        <p:spPr>
          <a:xfrm>
            <a:off x="5604950" y="1626525"/>
            <a:ext cx="2522299" cy="29422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45025"/>
            <a:ext cx="8520599" cy="613200"/>
          </a:xfrm>
          <a:prstGeom prst="rect">
            <a:avLst/>
          </a:prstGeom>
        </p:spPr>
        <p:txBody>
          <a:bodyPr lIns="91425" tIns="91425" rIns="91425" bIns="91425" anchor="t" anchorCtr="0">
            <a:noAutofit/>
          </a:bodyPr>
          <a:lstStyle/>
          <a:p>
            <a:pPr lvl="0">
              <a:spcBef>
                <a:spcPts val="0"/>
              </a:spcBef>
              <a:buNone/>
            </a:pPr>
            <a:r>
              <a:rPr lang="en"/>
              <a:t>How are other schools doing it?</a:t>
            </a:r>
          </a:p>
        </p:txBody>
      </p:sp>
      <p:sp>
        <p:nvSpPr>
          <p:cNvPr id="93" name="Shape 93"/>
          <p:cNvSpPr txBox="1">
            <a:spLocks noGrp="1"/>
          </p:cNvSpPr>
          <p:nvPr>
            <p:ph type="body" idx="1"/>
          </p:nvPr>
        </p:nvSpPr>
        <p:spPr>
          <a:xfrm>
            <a:off x="311700" y="1171600"/>
            <a:ext cx="8520599" cy="3397200"/>
          </a:xfrm>
          <a:prstGeom prst="rect">
            <a:avLst/>
          </a:prstGeom>
        </p:spPr>
        <p:txBody>
          <a:bodyPr lIns="91425" tIns="91425" rIns="91425" bIns="91425" anchor="t" anchorCtr="0">
            <a:noAutofit/>
          </a:bodyPr>
          <a:lstStyle/>
          <a:p>
            <a:pPr marL="514350" lvl="0" indent="-285750" rtl="0">
              <a:spcBef>
                <a:spcPts val="0"/>
              </a:spcBef>
              <a:spcAft>
                <a:spcPts val="600"/>
              </a:spcAft>
              <a:buFont typeface="Arial" panose="020B0604020202020204" pitchFamily="34" charset="0"/>
              <a:buChar char="•"/>
            </a:pPr>
            <a:r>
              <a:rPr lang="en" dirty="0">
                <a:solidFill>
                  <a:schemeClr val="tx1"/>
                </a:solidFill>
                <a:latin typeface="Old Standard TT" panose="020B0604020202020204" charset="0"/>
                <a:ea typeface="Old Standard TT" panose="020B0604020202020204" charset="0"/>
                <a:cs typeface="Old Standard TT" panose="020B0604020202020204" charset="0"/>
              </a:rPr>
              <a:t>Gender inclusive housing and restrooms</a:t>
            </a:r>
          </a:p>
          <a:p>
            <a:pPr marL="971550" lvl="1" indent="-285750" rtl="0">
              <a:spcBef>
                <a:spcPts val="0"/>
              </a:spcBef>
              <a:spcAft>
                <a:spcPts val="600"/>
              </a:spcAft>
              <a:buFont typeface="Arial" panose="020B0604020202020204" pitchFamily="34" charset="0"/>
              <a:buChar char="•"/>
            </a:pPr>
            <a:r>
              <a:rPr lang="en" dirty="0">
                <a:solidFill>
                  <a:schemeClr val="tx1"/>
                </a:solidFill>
                <a:latin typeface="Old Standard TT" panose="020B0604020202020204" charset="0"/>
                <a:ea typeface="Old Standard TT" panose="020B0604020202020204" charset="0"/>
                <a:cs typeface="Old Standard TT" panose="020B0604020202020204" charset="0"/>
              </a:rPr>
              <a:t>Many universities are making this change on their campuses</a:t>
            </a:r>
          </a:p>
          <a:p>
            <a:pPr marL="971550" lvl="1" indent="-285750" rtl="0">
              <a:spcBef>
                <a:spcPts val="0"/>
              </a:spcBef>
              <a:spcAft>
                <a:spcPts val="600"/>
              </a:spcAft>
              <a:buFont typeface="Arial" panose="020B0604020202020204" pitchFamily="34" charset="0"/>
              <a:buChar char="•"/>
            </a:pPr>
            <a:r>
              <a:rPr lang="en" dirty="0">
                <a:solidFill>
                  <a:schemeClr val="tx1"/>
                </a:solidFill>
                <a:latin typeface="Old Standard TT" panose="020B0604020202020204" charset="0"/>
                <a:ea typeface="Old Standard TT" panose="020B0604020202020204" charset="0"/>
                <a:cs typeface="Old Standard TT" panose="020B0604020202020204" charset="0"/>
              </a:rPr>
              <a:t>Importance of providing these spaces </a:t>
            </a:r>
          </a:p>
          <a:p>
            <a:pPr marL="514350" lvl="0" indent="-285750" rtl="0">
              <a:spcBef>
                <a:spcPts val="0"/>
              </a:spcBef>
              <a:spcAft>
                <a:spcPts val="600"/>
              </a:spcAft>
              <a:buFont typeface="Arial" panose="020B0604020202020204" pitchFamily="34" charset="0"/>
              <a:buChar char="•"/>
            </a:pPr>
            <a:r>
              <a:rPr lang="en" dirty="0">
                <a:solidFill>
                  <a:schemeClr val="tx1"/>
                </a:solidFill>
                <a:latin typeface="Old Standard TT" panose="020B0604020202020204" charset="0"/>
                <a:ea typeface="Old Standard TT" panose="020B0604020202020204" charset="0"/>
                <a:cs typeface="Old Standard TT" panose="020B0604020202020204" charset="0"/>
              </a:rPr>
              <a:t>Asking gender preferred pronouns in class</a:t>
            </a:r>
          </a:p>
          <a:p>
            <a:pPr marL="971550" lvl="1" indent="-285750" rtl="0">
              <a:spcBef>
                <a:spcPts val="0"/>
              </a:spcBef>
              <a:spcAft>
                <a:spcPts val="600"/>
              </a:spcAft>
              <a:buFont typeface="Arial" panose="020B0604020202020204" pitchFamily="34" charset="0"/>
              <a:buChar char="•"/>
            </a:pPr>
            <a:r>
              <a:rPr lang="en" dirty="0">
                <a:solidFill>
                  <a:schemeClr val="tx1"/>
                </a:solidFill>
                <a:latin typeface="Old Standard TT" panose="020B0604020202020204" charset="0"/>
                <a:ea typeface="Old Standard TT" panose="020B0604020202020204" charset="0"/>
                <a:cs typeface="Old Standard TT" panose="020B0604020202020204" charset="0"/>
              </a:rPr>
              <a:t>Columbia College - Chicago - Asking students preferred pronouns on the first day of class</a:t>
            </a:r>
          </a:p>
          <a:p>
            <a:pPr marL="971550" lvl="1" indent="-285750" rtl="0">
              <a:spcBef>
                <a:spcPts val="0"/>
              </a:spcBef>
              <a:spcAft>
                <a:spcPts val="600"/>
              </a:spcAft>
              <a:buFont typeface="Arial" panose="020B0604020202020204" pitchFamily="34" charset="0"/>
              <a:buChar char="•"/>
            </a:pPr>
            <a:r>
              <a:rPr lang="en" dirty="0">
                <a:solidFill>
                  <a:schemeClr val="tx1"/>
                </a:solidFill>
                <a:latin typeface="Old Standard TT" panose="020B0604020202020204" charset="0"/>
                <a:ea typeface="Old Standard TT" panose="020B0604020202020204" charset="0"/>
                <a:cs typeface="Old Standard TT" panose="020B0604020202020204" charset="0"/>
              </a:rPr>
              <a:t>Sharon Bloyd-Peshkin (2015) says “</a:t>
            </a:r>
            <a:r>
              <a:rPr lang="en" sz="1300" dirty="0">
                <a:solidFill>
                  <a:schemeClr val="tx1"/>
                </a:solidFill>
                <a:highlight>
                  <a:srgbClr val="FFFFFF"/>
                </a:highlight>
                <a:latin typeface="Old Standard TT" panose="020B0604020202020204" charset="0"/>
                <a:ea typeface="Old Standard TT" panose="020B0604020202020204" charset="0"/>
                <a:cs typeface="Old Standard TT" panose="020B0604020202020204" charset="0"/>
                <a:sym typeface="Arial"/>
              </a:rPr>
              <a:t>At the start of every semester, I ask my students to share their preferred personal pronouns. This is part of creating a safe space in the classroom where everyone's gender identity is respected and nobody's is assumed.”</a:t>
            </a:r>
          </a:p>
          <a:p>
            <a:pPr marL="971550" lvl="1" indent="-285750" rtl="0">
              <a:spcBef>
                <a:spcPts val="0"/>
              </a:spcBef>
              <a:spcAft>
                <a:spcPts val="600"/>
              </a:spcAft>
              <a:buFont typeface="Arial" panose="020B0604020202020204" pitchFamily="34" charset="0"/>
              <a:buChar char="•"/>
            </a:pPr>
            <a:r>
              <a:rPr lang="en" dirty="0">
                <a:solidFill>
                  <a:schemeClr val="tx1"/>
                </a:solidFill>
                <a:latin typeface="Old Standard TT" panose="020B0604020202020204" charset="0"/>
                <a:ea typeface="Old Standard TT" panose="020B0604020202020204" charset="0"/>
                <a:cs typeface="Old Standard TT" panose="020B0604020202020204" charset="0"/>
              </a:rPr>
              <a:t>Hope is to have “they” be used as both a singular and plural pronoun and phase out the use of “he” or “she”</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90250" y="526350"/>
            <a:ext cx="5604000" cy="4090800"/>
          </a:xfrm>
          <a:prstGeom prst="rect">
            <a:avLst/>
          </a:prstGeom>
        </p:spPr>
        <p:txBody>
          <a:bodyPr lIns="91425" tIns="91425" rIns="91425" bIns="91425" anchor="ctr" anchorCtr="0">
            <a:noAutofit/>
          </a:bodyPr>
          <a:lstStyle/>
          <a:p>
            <a:pPr lvl="0" rtl="0">
              <a:spcBef>
                <a:spcPts val="0"/>
              </a:spcBef>
              <a:buNone/>
            </a:pPr>
            <a:r>
              <a:rPr lang="en"/>
              <a:t>Creating a Brand</a:t>
            </a:r>
          </a:p>
          <a:p>
            <a:pPr marL="1371600" lvl="0" indent="457200">
              <a:spcBef>
                <a:spcPts val="0"/>
              </a:spcBef>
              <a:buNone/>
            </a:pPr>
            <a:r>
              <a:rPr lang="en" sz="1800"/>
              <a:t>  Plan of Action</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445025"/>
            <a:ext cx="8520599" cy="613200"/>
          </a:xfrm>
          <a:prstGeom prst="rect">
            <a:avLst/>
          </a:prstGeom>
        </p:spPr>
        <p:txBody>
          <a:bodyPr lIns="91425" tIns="91425" rIns="91425" bIns="91425" anchor="t" anchorCtr="0">
            <a:noAutofit/>
          </a:bodyPr>
          <a:lstStyle/>
          <a:p>
            <a:pPr lvl="0">
              <a:spcBef>
                <a:spcPts val="0"/>
              </a:spcBef>
              <a:buNone/>
            </a:pPr>
            <a:r>
              <a:rPr lang="en"/>
              <a:t>Brand Recognition</a:t>
            </a:r>
          </a:p>
        </p:txBody>
      </p:sp>
      <p:sp>
        <p:nvSpPr>
          <p:cNvPr id="104" name="Shape 104"/>
          <p:cNvSpPr txBox="1">
            <a:spLocks noGrp="1"/>
          </p:cNvSpPr>
          <p:nvPr>
            <p:ph type="body" idx="1"/>
          </p:nvPr>
        </p:nvSpPr>
        <p:spPr>
          <a:xfrm>
            <a:off x="311700" y="1171675"/>
            <a:ext cx="3999899" cy="3397200"/>
          </a:xfrm>
          <a:prstGeom prst="rect">
            <a:avLst/>
          </a:prstGeom>
        </p:spPr>
        <p:txBody>
          <a:bodyPr lIns="91425" tIns="91425" rIns="91425" bIns="91425" anchor="t" anchorCtr="0">
            <a:noAutofit/>
          </a:bodyPr>
          <a:lstStyle/>
          <a:p>
            <a:pPr lvl="0">
              <a:spcBef>
                <a:spcPts val="0"/>
              </a:spcBef>
              <a:buNone/>
            </a:pPr>
            <a:r>
              <a:rPr lang="en"/>
              <a:t>What words come to mind with this image?</a:t>
            </a:r>
          </a:p>
        </p:txBody>
      </p:sp>
      <p:sp>
        <p:nvSpPr>
          <p:cNvPr id="105" name="Shape 105"/>
          <p:cNvSpPr txBox="1">
            <a:spLocks noGrp="1"/>
          </p:cNvSpPr>
          <p:nvPr>
            <p:ph type="body" idx="2"/>
          </p:nvPr>
        </p:nvSpPr>
        <p:spPr>
          <a:xfrm>
            <a:off x="4832400" y="1171675"/>
            <a:ext cx="3999899" cy="3397200"/>
          </a:xfrm>
          <a:prstGeom prst="rect">
            <a:avLst/>
          </a:prstGeom>
        </p:spPr>
        <p:txBody>
          <a:bodyPr lIns="91425" tIns="91425" rIns="91425" bIns="91425" anchor="t" anchorCtr="0">
            <a:noAutofit/>
          </a:bodyPr>
          <a:lstStyle/>
          <a:p>
            <a:pPr lvl="0">
              <a:spcBef>
                <a:spcPts val="0"/>
              </a:spcBef>
              <a:buNone/>
            </a:pPr>
            <a:r>
              <a:rPr lang="en"/>
              <a:t>This one?</a:t>
            </a:r>
          </a:p>
        </p:txBody>
      </p:sp>
      <p:pic>
        <p:nvPicPr>
          <p:cNvPr id="106" name="Shape 106"/>
          <p:cNvPicPr preferRelativeResize="0"/>
          <p:nvPr/>
        </p:nvPicPr>
        <p:blipFill>
          <a:blip r:embed="rId3">
            <a:alphaModFix/>
          </a:blip>
          <a:stretch>
            <a:fillRect/>
          </a:stretch>
        </p:blipFill>
        <p:spPr>
          <a:xfrm>
            <a:off x="349124" y="1606625"/>
            <a:ext cx="3500275" cy="2653223"/>
          </a:xfrm>
          <a:prstGeom prst="rect">
            <a:avLst/>
          </a:prstGeom>
          <a:noFill/>
          <a:ln>
            <a:noFill/>
          </a:ln>
        </p:spPr>
      </p:pic>
      <p:pic>
        <p:nvPicPr>
          <p:cNvPr id="107" name="Shape 107"/>
          <p:cNvPicPr preferRelativeResize="0"/>
          <p:nvPr/>
        </p:nvPicPr>
        <p:blipFill>
          <a:blip r:embed="rId4">
            <a:alphaModFix/>
          </a:blip>
          <a:stretch>
            <a:fillRect/>
          </a:stretch>
        </p:blipFill>
        <p:spPr>
          <a:xfrm>
            <a:off x="5134100" y="1533175"/>
            <a:ext cx="2962249" cy="29622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445025"/>
            <a:ext cx="8520599" cy="613200"/>
          </a:xfrm>
          <a:prstGeom prst="rect">
            <a:avLst/>
          </a:prstGeom>
        </p:spPr>
        <p:txBody>
          <a:bodyPr lIns="91425" tIns="91425" rIns="91425" bIns="91425" anchor="t" anchorCtr="0">
            <a:noAutofit/>
          </a:bodyPr>
          <a:lstStyle/>
          <a:p>
            <a:pPr lvl="0">
              <a:spcBef>
                <a:spcPts val="0"/>
              </a:spcBef>
              <a:buNone/>
            </a:pPr>
            <a:r>
              <a:rPr lang="en"/>
              <a:t>Brand Recognition</a:t>
            </a:r>
          </a:p>
        </p:txBody>
      </p:sp>
      <p:sp>
        <p:nvSpPr>
          <p:cNvPr id="113" name="Shape 113"/>
          <p:cNvSpPr txBox="1">
            <a:spLocks noGrp="1"/>
          </p:cNvSpPr>
          <p:nvPr>
            <p:ph type="body" idx="1"/>
          </p:nvPr>
        </p:nvSpPr>
        <p:spPr>
          <a:xfrm>
            <a:off x="311700" y="1171675"/>
            <a:ext cx="3999899" cy="3397200"/>
          </a:xfrm>
          <a:prstGeom prst="rect">
            <a:avLst/>
          </a:prstGeom>
        </p:spPr>
        <p:txBody>
          <a:bodyPr lIns="91425" tIns="91425" rIns="91425" bIns="91425" anchor="t" anchorCtr="0">
            <a:noAutofit/>
          </a:bodyPr>
          <a:lstStyle/>
          <a:p>
            <a:pPr lvl="0">
              <a:spcBef>
                <a:spcPts val="0"/>
              </a:spcBef>
              <a:buNone/>
            </a:pPr>
            <a:r>
              <a:rPr lang="en"/>
              <a:t>How about this one?</a:t>
            </a:r>
          </a:p>
        </p:txBody>
      </p:sp>
      <p:sp>
        <p:nvSpPr>
          <p:cNvPr id="114" name="Shape 114"/>
          <p:cNvSpPr txBox="1">
            <a:spLocks noGrp="1"/>
          </p:cNvSpPr>
          <p:nvPr>
            <p:ph type="body" idx="2"/>
          </p:nvPr>
        </p:nvSpPr>
        <p:spPr>
          <a:xfrm>
            <a:off x="4832400" y="1171675"/>
            <a:ext cx="3999899" cy="3397200"/>
          </a:xfrm>
          <a:prstGeom prst="rect">
            <a:avLst/>
          </a:prstGeom>
        </p:spPr>
        <p:txBody>
          <a:bodyPr lIns="91425" tIns="91425" rIns="91425" bIns="91425" anchor="t" anchorCtr="0">
            <a:noAutofit/>
          </a:bodyPr>
          <a:lstStyle/>
          <a:p>
            <a:pPr lvl="0" rtl="0">
              <a:spcBef>
                <a:spcPts val="0"/>
              </a:spcBef>
              <a:buNone/>
            </a:pPr>
            <a:r>
              <a:rPr lang="en"/>
              <a:t>And this one?</a:t>
            </a:r>
          </a:p>
          <a:p>
            <a:pPr lvl="0">
              <a:spcBef>
                <a:spcPts val="0"/>
              </a:spcBef>
              <a:buNone/>
            </a:pPr>
            <a:endParaRPr/>
          </a:p>
        </p:txBody>
      </p:sp>
      <p:pic>
        <p:nvPicPr>
          <p:cNvPr id="115" name="Shape 115"/>
          <p:cNvPicPr preferRelativeResize="0"/>
          <p:nvPr/>
        </p:nvPicPr>
        <p:blipFill>
          <a:blip r:embed="rId3">
            <a:alphaModFix/>
          </a:blip>
          <a:stretch>
            <a:fillRect/>
          </a:stretch>
        </p:blipFill>
        <p:spPr>
          <a:xfrm>
            <a:off x="417824" y="1753500"/>
            <a:ext cx="2856400" cy="2322725"/>
          </a:xfrm>
          <a:prstGeom prst="rect">
            <a:avLst/>
          </a:prstGeom>
          <a:noFill/>
          <a:ln>
            <a:noFill/>
          </a:ln>
        </p:spPr>
      </p:pic>
      <p:pic>
        <p:nvPicPr>
          <p:cNvPr id="116" name="Shape 116"/>
          <p:cNvPicPr preferRelativeResize="0"/>
          <p:nvPr/>
        </p:nvPicPr>
        <p:blipFill>
          <a:blip r:embed="rId4">
            <a:alphaModFix/>
          </a:blip>
          <a:stretch>
            <a:fillRect/>
          </a:stretch>
        </p:blipFill>
        <p:spPr>
          <a:xfrm>
            <a:off x="5187000" y="1584575"/>
            <a:ext cx="2037199" cy="2858901"/>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3091</Words>
  <Application>Microsoft Office PowerPoint</Application>
  <PresentationFormat>On-screen Show (16:9)</PresentationFormat>
  <Paragraphs>110</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Old Standard TT</vt:lpstr>
      <vt:lpstr>Times New Roman</vt:lpstr>
      <vt:lpstr>paperback</vt:lpstr>
      <vt:lpstr>Making a More Welcoming Environment for Transgender Students at Centrist College</vt:lpstr>
      <vt:lpstr>Overview</vt:lpstr>
      <vt:lpstr>Let’s Chat Ethics</vt:lpstr>
      <vt:lpstr>Kitchener’s (1985) Principles, cont’d</vt:lpstr>
      <vt:lpstr>Related Theory</vt:lpstr>
      <vt:lpstr>How are other schools doing it?</vt:lpstr>
      <vt:lpstr>Creating a Brand   Plan of Action</vt:lpstr>
      <vt:lpstr>Brand Recognition</vt:lpstr>
      <vt:lpstr>Brand Recognition</vt:lpstr>
      <vt:lpstr>Creating the Brand: The Umbrella Initiative</vt:lpstr>
      <vt:lpstr>PowerPoint Presentation</vt:lpstr>
      <vt:lpstr>Bronfenbrenner’s Development Ecology Model</vt:lpstr>
      <vt:lpstr>Evidence of success</vt:lpstr>
      <vt:lpstr>Conclusion</vt:lpstr>
      <vt:lpstr>Questions?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a More Welcoming Environment for Transgender Students at Centrist College</dc:title>
  <cp:lastModifiedBy>Victoria</cp:lastModifiedBy>
  <cp:revision>2</cp:revision>
  <dcterms:modified xsi:type="dcterms:W3CDTF">2016-02-27T00:45:36Z</dcterms:modified>
</cp:coreProperties>
</file>