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1C312CA-E460-4F9A-99E3-9421577EBAE9}">
  <a:tblStyle styleId="{F1C312CA-E460-4F9A-99E3-9421577EBAE9}"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44153287-ECCD-4E78-80BD-1B54B089B561}" styleName="Table_1"/>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verage-regular.fntdata"/><Relationship Id="rId25" Type="http://schemas.openxmlformats.org/officeDocument/2006/relationships/slide" Target="slides/slide20.xml"/><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1.jpg"/><Relationship Id="rId4" Type="http://schemas.openxmlformats.org/officeDocument/2006/relationships/image" Target="../media/image00.jpg"/><Relationship Id="rId5"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03.jpg"/><Relationship Id="rId5" Type="http://schemas.openxmlformats.org/officeDocument/2006/relationships/image" Target="../media/image0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jpg"/><Relationship Id="rId4" Type="http://schemas.openxmlformats.org/officeDocument/2006/relationships/image" Target="../media/image04.jpg"/><Relationship Id="rId5"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jpg"/><Relationship Id="rId4" Type="http://schemas.openxmlformats.org/officeDocument/2006/relationships/image" Target="../media/image13.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58" name="Shape 58"/>
        <p:cNvGrpSpPr/>
        <p:nvPr/>
      </p:nvGrpSpPr>
      <p:grpSpPr>
        <a:xfrm>
          <a:off x="0" y="0"/>
          <a:ext cx="0" cy="0"/>
          <a:chOff x="0" y="0"/>
          <a:chExt cx="0" cy="0"/>
        </a:xfrm>
      </p:grpSpPr>
      <p:sp>
        <p:nvSpPr>
          <p:cNvPr id="59" name="Shape 59"/>
          <p:cNvSpPr/>
          <p:nvPr/>
        </p:nvSpPr>
        <p:spPr>
          <a:xfrm>
            <a:off x="0" y="-76200"/>
            <a:ext cx="9161100" cy="2484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60" name="Shape 60"/>
          <p:cNvSpPr txBox="1"/>
          <p:nvPr>
            <p:ph idx="4294967295" type="title"/>
          </p:nvPr>
        </p:nvSpPr>
        <p:spPr>
          <a:xfrm>
            <a:off x="311700" y="220100"/>
            <a:ext cx="8520599" cy="1012199"/>
          </a:xfrm>
          <a:prstGeom prst="rect">
            <a:avLst/>
          </a:prstGeom>
        </p:spPr>
        <p:txBody>
          <a:bodyPr anchorCtr="0" anchor="t" bIns="91425" lIns="91425" rIns="91425" tIns="91425">
            <a:noAutofit/>
          </a:bodyPr>
          <a:lstStyle/>
          <a:p>
            <a:pPr lvl="0" rtl="0" algn="ctr">
              <a:spcBef>
                <a:spcPts val="0"/>
              </a:spcBef>
              <a:spcAft>
                <a:spcPts val="400"/>
              </a:spcAft>
              <a:buNone/>
            </a:pPr>
            <a:r>
              <a:rPr lang="en">
                <a:solidFill>
                  <a:srgbClr val="333333"/>
                </a:solidFill>
              </a:rPr>
              <a:t>The team</a:t>
            </a:r>
          </a:p>
          <a:p>
            <a:pPr lvl="0" rtl="0" algn="ctr">
              <a:spcBef>
                <a:spcPts val="0"/>
              </a:spcBef>
              <a:spcAft>
                <a:spcPts val="400"/>
              </a:spcAft>
              <a:buNone/>
            </a:pPr>
            <a:r>
              <a:rPr i="1" lang="en" sz="1600">
                <a:solidFill>
                  <a:srgbClr val="333333"/>
                </a:solidFill>
              </a:rPr>
              <a:t>“Why are we the ones to solve the problem we identified?”</a:t>
            </a:r>
          </a:p>
        </p:txBody>
      </p:sp>
      <p:pic>
        <p:nvPicPr>
          <p:cNvPr descr="Adriana .jpg" id="61" name="Shape 61"/>
          <p:cNvPicPr preferRelativeResize="0"/>
          <p:nvPr/>
        </p:nvPicPr>
        <p:blipFill rotWithShape="1">
          <a:blip r:embed="rId3">
            <a:alphaModFix/>
          </a:blip>
          <a:srcRect b="684" l="4799" r="48421" t="28708"/>
          <a:stretch/>
        </p:blipFill>
        <p:spPr>
          <a:xfrm>
            <a:off x="1435625" y="1286820"/>
            <a:ext cx="1644300" cy="1644300"/>
          </a:xfrm>
          <a:prstGeom prst="ellipse">
            <a:avLst/>
          </a:prstGeom>
          <a:noFill/>
          <a:ln cap="flat" cmpd="sng" w="9525">
            <a:solidFill>
              <a:srgbClr val="000000"/>
            </a:solidFill>
            <a:prstDash val="solid"/>
            <a:round/>
            <a:headEnd len="med" w="med" type="none"/>
            <a:tailEnd len="med" w="med" type="none"/>
          </a:ln>
        </p:spPr>
      </p:pic>
      <p:pic>
        <p:nvPicPr>
          <p:cNvPr descr="case pic.JPG" id="62" name="Shape 62"/>
          <p:cNvPicPr preferRelativeResize="0"/>
          <p:nvPr/>
        </p:nvPicPr>
        <p:blipFill rotWithShape="1">
          <a:blip r:embed="rId4">
            <a:alphaModFix/>
          </a:blip>
          <a:srcRect b="18345" l="0" r="0" t="2169"/>
          <a:stretch/>
        </p:blipFill>
        <p:spPr>
          <a:xfrm>
            <a:off x="3826005" y="1286970"/>
            <a:ext cx="1644300" cy="1644000"/>
          </a:xfrm>
          <a:prstGeom prst="ellipse">
            <a:avLst/>
          </a:prstGeom>
          <a:noFill/>
          <a:ln cap="flat" cmpd="sng" w="9525">
            <a:solidFill>
              <a:srgbClr val="000000"/>
            </a:solidFill>
            <a:prstDash val="solid"/>
            <a:round/>
            <a:headEnd len="med" w="med" type="none"/>
            <a:tailEnd len="med" w="med" type="none"/>
          </a:ln>
        </p:spPr>
      </p:pic>
      <p:pic>
        <p:nvPicPr>
          <p:cNvPr descr="2012-11-02 00.43.44.jpg" id="63" name="Shape 63"/>
          <p:cNvPicPr preferRelativeResize="0"/>
          <p:nvPr/>
        </p:nvPicPr>
        <p:blipFill rotWithShape="1">
          <a:blip r:embed="rId5">
            <a:alphaModFix/>
          </a:blip>
          <a:srcRect b="0" l="0" r="0" t="0"/>
          <a:stretch/>
        </p:blipFill>
        <p:spPr>
          <a:xfrm>
            <a:off x="6168503" y="1279807"/>
            <a:ext cx="1644300" cy="1644300"/>
          </a:xfrm>
          <a:prstGeom prst="ellipse">
            <a:avLst/>
          </a:prstGeom>
          <a:noFill/>
          <a:ln cap="flat" cmpd="sng" w="9525">
            <a:solidFill>
              <a:srgbClr val="000000"/>
            </a:solidFill>
            <a:prstDash val="solid"/>
            <a:round/>
            <a:headEnd len="med" w="med" type="none"/>
            <a:tailEnd len="med" w="med" type="none"/>
          </a:ln>
        </p:spPr>
      </p:pic>
      <p:sp>
        <p:nvSpPr>
          <p:cNvPr id="64" name="Shape 64"/>
          <p:cNvSpPr txBox="1"/>
          <p:nvPr>
            <p:ph idx="4294967295" type="title"/>
          </p:nvPr>
        </p:nvSpPr>
        <p:spPr>
          <a:xfrm>
            <a:off x="1246625" y="2971594"/>
            <a:ext cx="2022300" cy="578699"/>
          </a:xfrm>
          <a:prstGeom prst="rect">
            <a:avLst/>
          </a:prstGeom>
        </p:spPr>
        <p:txBody>
          <a:bodyPr anchorCtr="0" anchor="b" bIns="91425" lIns="91425" rIns="91425" tIns="91425">
            <a:noAutofit/>
          </a:bodyPr>
          <a:lstStyle/>
          <a:p>
            <a:pPr lvl="0" rtl="0" algn="ctr">
              <a:spcBef>
                <a:spcPts val="0"/>
              </a:spcBef>
              <a:buNone/>
            </a:pPr>
            <a:r>
              <a:rPr lang="en" sz="1800">
                <a:solidFill>
                  <a:srgbClr val="434343"/>
                </a:solidFill>
              </a:rPr>
              <a:t>Adriana Jackson</a:t>
            </a:r>
          </a:p>
        </p:txBody>
      </p:sp>
      <p:sp>
        <p:nvSpPr>
          <p:cNvPr id="65" name="Shape 65"/>
          <p:cNvSpPr txBox="1"/>
          <p:nvPr>
            <p:ph idx="4294967295" type="body"/>
          </p:nvPr>
        </p:nvSpPr>
        <p:spPr>
          <a:xfrm>
            <a:off x="1246625" y="3572412"/>
            <a:ext cx="2022300" cy="1153800"/>
          </a:xfrm>
          <a:prstGeom prst="rect">
            <a:avLst/>
          </a:prstGeom>
        </p:spPr>
        <p:txBody>
          <a:bodyPr anchorCtr="0" anchor="t" bIns="91425" lIns="91425" rIns="91425" tIns="91425">
            <a:noAutofit/>
          </a:bodyPr>
          <a:lstStyle/>
          <a:p>
            <a:pPr lvl="0" rtl="0" algn="ctr">
              <a:spcBef>
                <a:spcPts val="0"/>
              </a:spcBef>
              <a:buNone/>
            </a:pPr>
            <a:r>
              <a:rPr b="1" lang="en" sz="1400">
                <a:solidFill>
                  <a:srgbClr val="434343"/>
                </a:solidFill>
                <a:latin typeface="Oswald"/>
                <a:ea typeface="Oswald"/>
                <a:cs typeface="Oswald"/>
                <a:sym typeface="Oswald"/>
              </a:rPr>
              <a:t>MEd Candidate, Student Development Administration</a:t>
            </a:r>
          </a:p>
        </p:txBody>
      </p:sp>
      <p:sp>
        <p:nvSpPr>
          <p:cNvPr id="66" name="Shape 66"/>
          <p:cNvSpPr txBox="1"/>
          <p:nvPr>
            <p:ph idx="4294967295" type="title"/>
          </p:nvPr>
        </p:nvSpPr>
        <p:spPr>
          <a:xfrm>
            <a:off x="3636992" y="2971594"/>
            <a:ext cx="2022300" cy="578699"/>
          </a:xfrm>
          <a:prstGeom prst="rect">
            <a:avLst/>
          </a:prstGeom>
        </p:spPr>
        <p:txBody>
          <a:bodyPr anchorCtr="0" anchor="b" bIns="91425" lIns="91425" rIns="91425" tIns="91425">
            <a:noAutofit/>
          </a:bodyPr>
          <a:lstStyle/>
          <a:p>
            <a:pPr lvl="0" rtl="0" algn="ctr">
              <a:spcBef>
                <a:spcPts val="0"/>
              </a:spcBef>
              <a:buNone/>
            </a:pPr>
            <a:r>
              <a:rPr lang="en" sz="1800">
                <a:solidFill>
                  <a:srgbClr val="434343"/>
                </a:solidFill>
              </a:rPr>
              <a:t>Zachary Kramer</a:t>
            </a:r>
          </a:p>
        </p:txBody>
      </p:sp>
      <p:sp>
        <p:nvSpPr>
          <p:cNvPr id="67" name="Shape 67"/>
          <p:cNvSpPr txBox="1"/>
          <p:nvPr>
            <p:ph idx="4294967295" type="title"/>
          </p:nvPr>
        </p:nvSpPr>
        <p:spPr>
          <a:xfrm>
            <a:off x="5919028" y="2971594"/>
            <a:ext cx="2022300" cy="578699"/>
          </a:xfrm>
          <a:prstGeom prst="rect">
            <a:avLst/>
          </a:prstGeom>
        </p:spPr>
        <p:txBody>
          <a:bodyPr anchorCtr="0" anchor="b" bIns="91425" lIns="91425" rIns="91425" tIns="91425">
            <a:noAutofit/>
          </a:bodyPr>
          <a:lstStyle/>
          <a:p>
            <a:pPr lvl="0" rtl="0" algn="ctr">
              <a:spcBef>
                <a:spcPts val="0"/>
              </a:spcBef>
              <a:buNone/>
            </a:pPr>
            <a:r>
              <a:rPr lang="en" sz="1800">
                <a:solidFill>
                  <a:srgbClr val="434343"/>
                </a:solidFill>
              </a:rPr>
              <a:t>Alejandra Sullivan</a:t>
            </a:r>
          </a:p>
        </p:txBody>
      </p:sp>
      <p:sp>
        <p:nvSpPr>
          <p:cNvPr id="68" name="Shape 68"/>
          <p:cNvSpPr txBox="1"/>
          <p:nvPr>
            <p:ph idx="4294967295" type="body"/>
          </p:nvPr>
        </p:nvSpPr>
        <p:spPr>
          <a:xfrm>
            <a:off x="3582817" y="3550287"/>
            <a:ext cx="2022300" cy="1153800"/>
          </a:xfrm>
          <a:prstGeom prst="rect">
            <a:avLst/>
          </a:prstGeom>
        </p:spPr>
        <p:txBody>
          <a:bodyPr anchorCtr="0" anchor="t" bIns="91425" lIns="91425" rIns="91425" tIns="91425">
            <a:noAutofit/>
          </a:bodyPr>
          <a:lstStyle/>
          <a:p>
            <a:pPr lvl="0" rtl="0" algn="ctr">
              <a:spcBef>
                <a:spcPts val="0"/>
              </a:spcBef>
              <a:buNone/>
            </a:pPr>
            <a:r>
              <a:rPr b="1" lang="en" sz="1400">
                <a:solidFill>
                  <a:srgbClr val="434343"/>
                </a:solidFill>
                <a:latin typeface="Oswald"/>
                <a:ea typeface="Oswald"/>
                <a:cs typeface="Oswald"/>
                <a:sym typeface="Oswald"/>
              </a:rPr>
              <a:t>MEd Candidate, Student Development Administration</a:t>
            </a:r>
          </a:p>
        </p:txBody>
      </p:sp>
      <p:sp>
        <p:nvSpPr>
          <p:cNvPr id="69" name="Shape 69"/>
          <p:cNvSpPr txBox="1"/>
          <p:nvPr>
            <p:ph idx="4294967295" type="body"/>
          </p:nvPr>
        </p:nvSpPr>
        <p:spPr>
          <a:xfrm>
            <a:off x="5919028" y="3590762"/>
            <a:ext cx="2022300" cy="1153800"/>
          </a:xfrm>
          <a:prstGeom prst="rect">
            <a:avLst/>
          </a:prstGeom>
        </p:spPr>
        <p:txBody>
          <a:bodyPr anchorCtr="0" anchor="t" bIns="91425" lIns="91425" rIns="91425" tIns="91425">
            <a:noAutofit/>
          </a:bodyPr>
          <a:lstStyle/>
          <a:p>
            <a:pPr lvl="0" rtl="0" algn="ctr">
              <a:spcBef>
                <a:spcPts val="0"/>
              </a:spcBef>
              <a:buNone/>
            </a:pPr>
            <a:r>
              <a:rPr b="1" lang="en" sz="1400">
                <a:solidFill>
                  <a:srgbClr val="434343"/>
                </a:solidFill>
                <a:latin typeface="Oswald"/>
                <a:ea typeface="Oswald"/>
                <a:cs typeface="Oswald"/>
                <a:sym typeface="Oswald"/>
              </a:rPr>
              <a:t>MEd Candidate, Student Development Administration</a:t>
            </a:r>
          </a:p>
        </p:txBody>
      </p:sp>
      <p:sp>
        <p:nvSpPr>
          <p:cNvPr id="70" name="Shape 70"/>
          <p:cNvSpPr txBox="1"/>
          <p:nvPr/>
        </p:nvSpPr>
        <p:spPr>
          <a:xfrm>
            <a:off x="3473500" y="4591625"/>
            <a:ext cx="2349300" cy="4689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434343"/>
                </a:solidFill>
                <a:latin typeface="Oswald"/>
                <a:ea typeface="Oswald"/>
                <a:cs typeface="Oswald"/>
                <a:sym typeface="Oswald"/>
              </a:rPr>
              <a:t>Seattle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11700" y="98400"/>
            <a:ext cx="4222500" cy="755700"/>
          </a:xfrm>
          <a:prstGeom prst="rect">
            <a:avLst/>
          </a:prstGeom>
        </p:spPr>
        <p:txBody>
          <a:bodyPr anchorCtr="0" anchor="b" bIns="91425" lIns="91425" rIns="91425" tIns="91425">
            <a:noAutofit/>
          </a:bodyPr>
          <a:lstStyle/>
          <a:p>
            <a:pPr lvl="0">
              <a:spcBef>
                <a:spcPts val="0"/>
              </a:spcBef>
              <a:buNone/>
            </a:pPr>
            <a:r>
              <a:rPr lang="en"/>
              <a:t>Review of the Literature</a:t>
            </a:r>
          </a:p>
        </p:txBody>
      </p:sp>
      <p:sp>
        <p:nvSpPr>
          <p:cNvPr id="212" name="Shape 212"/>
          <p:cNvSpPr/>
          <p:nvPr/>
        </p:nvSpPr>
        <p:spPr>
          <a:xfrm>
            <a:off x="377850" y="969825"/>
            <a:ext cx="2742000" cy="617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3" name="Shape 213"/>
          <p:cNvSpPr txBox="1"/>
          <p:nvPr>
            <p:ph idx="1" type="body"/>
          </p:nvPr>
        </p:nvSpPr>
        <p:spPr>
          <a:xfrm>
            <a:off x="344850" y="969825"/>
            <a:ext cx="2808000" cy="4053000"/>
          </a:xfrm>
          <a:prstGeom prst="rect">
            <a:avLst/>
          </a:prstGeom>
        </p:spPr>
        <p:txBody>
          <a:bodyPr anchorCtr="0" anchor="t" bIns="91425" lIns="91425" rIns="91425" tIns="91425">
            <a:noAutofit/>
          </a:bodyPr>
          <a:lstStyle/>
          <a:p>
            <a:pPr lvl="0" rtl="0" algn="ctr">
              <a:spcBef>
                <a:spcPts val="0"/>
              </a:spcBef>
              <a:buNone/>
            </a:pPr>
            <a:r>
              <a:rPr lang="en">
                <a:solidFill>
                  <a:srgbClr val="434343"/>
                </a:solidFill>
                <a:latin typeface="Oswald"/>
                <a:ea typeface="Oswald"/>
                <a:cs typeface="Oswald"/>
                <a:sym typeface="Oswald"/>
              </a:rPr>
              <a:t>Educational experiences and needs with students with ASD</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90.9 % felt that if their needs were not being met, they could discuss this with institutional staff</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Students recognize their preference for routine and structure</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“When ASD students received appropriate and timely academic support from their college or university, their anxieties were greatly reduced” (Cai &amp; Richdale, 2015)</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Students found a lack of timely support </a:t>
            </a:r>
          </a:p>
          <a:p>
            <a:pPr lvl="0" algn="l">
              <a:spcBef>
                <a:spcPts val="0"/>
              </a:spcBef>
              <a:buNone/>
            </a:pPr>
            <a:r>
              <a:t/>
            </a:r>
            <a:endParaRPr>
              <a:solidFill>
                <a:srgbClr val="434343"/>
              </a:solidFill>
              <a:latin typeface="Oswald"/>
              <a:ea typeface="Oswald"/>
              <a:cs typeface="Oswald"/>
              <a:sym typeface="Oswald"/>
            </a:endParaRPr>
          </a:p>
        </p:txBody>
      </p:sp>
      <p:sp>
        <p:nvSpPr>
          <p:cNvPr id="214" name="Shape 214"/>
          <p:cNvSpPr/>
          <p:nvPr/>
        </p:nvSpPr>
        <p:spPr>
          <a:xfrm>
            <a:off x="3277200" y="969825"/>
            <a:ext cx="2742000" cy="617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txBox="1"/>
          <p:nvPr>
            <p:ph idx="1" type="body"/>
          </p:nvPr>
        </p:nvSpPr>
        <p:spPr>
          <a:xfrm>
            <a:off x="3277200" y="966075"/>
            <a:ext cx="2742000" cy="617100"/>
          </a:xfrm>
          <a:prstGeom prst="rect">
            <a:avLst/>
          </a:prstGeom>
        </p:spPr>
        <p:txBody>
          <a:bodyPr anchorCtr="0" anchor="ctr" bIns="91425" lIns="91425" rIns="91425" tIns="91425">
            <a:noAutofit/>
          </a:bodyPr>
          <a:lstStyle/>
          <a:p>
            <a:pPr lvl="0" rtl="0" algn="ctr">
              <a:lnSpc>
                <a:spcPct val="100000"/>
              </a:lnSpc>
              <a:spcBef>
                <a:spcPts val="0"/>
              </a:spcBef>
              <a:spcAft>
                <a:spcPts val="0"/>
              </a:spcAft>
              <a:buNone/>
            </a:pPr>
            <a:r>
              <a:rPr b="1" lang="en">
                <a:solidFill>
                  <a:srgbClr val="434343"/>
                </a:solidFill>
                <a:latin typeface="Oswald"/>
                <a:ea typeface="Oswald"/>
                <a:cs typeface="Oswald"/>
                <a:sym typeface="Oswald"/>
              </a:rPr>
              <a:t>The Transition of Students</a:t>
            </a:r>
          </a:p>
          <a:p>
            <a:pPr lvl="0" rtl="0" algn="ctr">
              <a:lnSpc>
                <a:spcPct val="100000"/>
              </a:lnSpc>
              <a:spcBef>
                <a:spcPts val="0"/>
              </a:spcBef>
              <a:spcAft>
                <a:spcPts val="0"/>
              </a:spcAft>
              <a:buNone/>
            </a:pPr>
            <a:r>
              <a:rPr lang="en" sz="1100">
                <a:solidFill>
                  <a:srgbClr val="000000"/>
                </a:solidFill>
                <a:latin typeface="Oswald"/>
                <a:ea typeface="Oswald"/>
                <a:cs typeface="Oswald"/>
                <a:sym typeface="Oswald"/>
              </a:rPr>
              <a:t>(Wehman et al., 2014)</a:t>
            </a:r>
          </a:p>
        </p:txBody>
      </p:sp>
      <p:sp>
        <p:nvSpPr>
          <p:cNvPr id="216" name="Shape 216"/>
          <p:cNvSpPr/>
          <p:nvPr/>
        </p:nvSpPr>
        <p:spPr>
          <a:xfrm>
            <a:off x="6305400" y="969825"/>
            <a:ext cx="2742000" cy="617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7" name="Shape 217"/>
          <p:cNvSpPr txBox="1"/>
          <p:nvPr>
            <p:ph idx="1" type="body"/>
          </p:nvPr>
        </p:nvSpPr>
        <p:spPr>
          <a:xfrm>
            <a:off x="6233875" y="982050"/>
            <a:ext cx="2808000" cy="617100"/>
          </a:xfrm>
          <a:prstGeom prst="rect">
            <a:avLst/>
          </a:prstGeom>
        </p:spPr>
        <p:txBody>
          <a:bodyPr anchorCtr="0" anchor="t" bIns="91425" lIns="91425" rIns="91425" tIns="91425">
            <a:noAutofit/>
          </a:bodyPr>
          <a:lstStyle/>
          <a:p>
            <a:pPr lvl="0" rtl="0" algn="ctr">
              <a:lnSpc>
                <a:spcPct val="100000"/>
              </a:lnSpc>
              <a:spcBef>
                <a:spcPts val="0"/>
              </a:spcBef>
              <a:spcAft>
                <a:spcPts val="0"/>
              </a:spcAft>
              <a:buClr>
                <a:srgbClr val="000000"/>
              </a:buClr>
              <a:buSzPct val="91666"/>
              <a:buFont typeface="Arial"/>
              <a:buNone/>
            </a:pPr>
            <a:r>
              <a:rPr lang="en">
                <a:solidFill>
                  <a:srgbClr val="434343"/>
                </a:solidFill>
                <a:latin typeface="Oswald"/>
                <a:ea typeface="Oswald"/>
                <a:cs typeface="Oswald"/>
                <a:sym typeface="Oswald"/>
              </a:rPr>
              <a:t>Emerging Practices for Supporting Students on the Autism Spectrum</a:t>
            </a:r>
          </a:p>
        </p:txBody>
      </p:sp>
      <p:sp>
        <p:nvSpPr>
          <p:cNvPr id="218" name="Shape 218"/>
          <p:cNvSpPr txBox="1"/>
          <p:nvPr/>
        </p:nvSpPr>
        <p:spPr>
          <a:xfrm>
            <a:off x="3277200" y="1583025"/>
            <a:ext cx="2742000" cy="3439800"/>
          </a:xfrm>
          <a:prstGeom prst="rect">
            <a:avLst/>
          </a:prstGeom>
          <a:noFill/>
          <a:ln>
            <a:noFill/>
          </a:ln>
        </p:spPr>
        <p:txBody>
          <a:bodyPr anchorCtr="0" anchor="t" bIns="91425" lIns="91425" rIns="91425" tIns="91425">
            <a:noAutofit/>
          </a:bodyPr>
          <a:lstStyle/>
          <a:p>
            <a:pPr indent="-304800" lvl="0" marL="4572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Lower enrollment than individuals with other impairments (Shattuck et al., 2012)</a:t>
            </a:r>
          </a:p>
          <a:p>
            <a:pPr indent="-304800" lvl="0" marL="4572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67.3% reported limited involvement in own transition planning (Cameto et al., 2004)</a:t>
            </a:r>
          </a:p>
          <a:p>
            <a:pPr indent="-304800" lvl="0" marL="4572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Transition-focused education improves*:</a:t>
            </a:r>
          </a:p>
          <a:p>
            <a:pPr indent="-304800" lvl="1" marL="9144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Academic productivity</a:t>
            </a:r>
          </a:p>
          <a:p>
            <a:pPr indent="-304800" lvl="1" marL="9144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Employment outcomes</a:t>
            </a:r>
          </a:p>
          <a:p>
            <a:pPr indent="-304800" lvl="1" marL="9144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Problem-solving skills</a:t>
            </a:r>
          </a:p>
          <a:p>
            <a:pPr indent="-304800" lvl="0" marL="457200" rtl="0">
              <a:lnSpc>
                <a:spcPct val="115000"/>
              </a:lnSpc>
              <a:spcBef>
                <a:spcPts val="0"/>
              </a:spcBef>
              <a:buClr>
                <a:srgbClr val="434343"/>
              </a:buClr>
              <a:buSzPct val="100000"/>
              <a:buFont typeface="Oswald"/>
              <a:buChar char="●"/>
            </a:pPr>
            <a:r>
              <a:rPr lang="en" sz="1200">
                <a:solidFill>
                  <a:srgbClr val="434343"/>
                </a:solidFill>
                <a:latin typeface="Oswald"/>
                <a:ea typeface="Oswald"/>
                <a:cs typeface="Oswald"/>
                <a:sym typeface="Oswald"/>
              </a:rPr>
              <a:t>Longitudinal data obtained from 2009 National Longitudinal Transition Survey</a:t>
            </a:r>
          </a:p>
          <a:p>
            <a:pPr lvl="0" rtl="0">
              <a:lnSpc>
                <a:spcPct val="115000"/>
              </a:lnSpc>
              <a:spcBef>
                <a:spcPts val="0"/>
              </a:spcBef>
              <a:buNone/>
            </a:pPr>
            <a:r>
              <a:t/>
            </a:r>
            <a:endParaRPr sz="1200">
              <a:solidFill>
                <a:srgbClr val="434343"/>
              </a:solidFill>
              <a:latin typeface="Oswald"/>
              <a:ea typeface="Oswald"/>
              <a:cs typeface="Oswald"/>
              <a:sym typeface="Oswald"/>
            </a:endParaRPr>
          </a:p>
          <a:p>
            <a:pPr indent="0" lvl="0" marL="0" rtl="0">
              <a:lnSpc>
                <a:spcPct val="115000"/>
              </a:lnSpc>
              <a:spcBef>
                <a:spcPts val="0"/>
              </a:spcBef>
              <a:buNone/>
            </a:pPr>
            <a:r>
              <a:rPr lang="en" sz="800">
                <a:solidFill>
                  <a:srgbClr val="434343"/>
                </a:solidFill>
                <a:latin typeface="Oswald"/>
                <a:ea typeface="Oswald"/>
                <a:cs typeface="Oswald"/>
                <a:sym typeface="Oswald"/>
              </a:rPr>
              <a:t>*(Goldberg et al., 2003; Konrad et al., 2007; Landmark et al., 2010; Test, Fowler, et al., 2009)</a:t>
            </a:r>
          </a:p>
          <a:p>
            <a:pPr lvl="0" rtl="0">
              <a:lnSpc>
                <a:spcPct val="115000"/>
              </a:lnSpc>
              <a:spcBef>
                <a:spcPts val="0"/>
              </a:spcBef>
              <a:buNone/>
            </a:pPr>
            <a:r>
              <a:t/>
            </a:r>
            <a:endParaRPr sz="900">
              <a:solidFill>
                <a:srgbClr val="434343"/>
              </a:solidFill>
              <a:latin typeface="Oswald"/>
              <a:ea typeface="Oswald"/>
              <a:cs typeface="Oswald"/>
              <a:sym typeface="Oswald"/>
            </a:endParaRPr>
          </a:p>
        </p:txBody>
      </p:sp>
      <p:sp>
        <p:nvSpPr>
          <p:cNvPr id="219" name="Shape 219"/>
          <p:cNvSpPr txBox="1"/>
          <p:nvPr/>
        </p:nvSpPr>
        <p:spPr>
          <a:xfrm>
            <a:off x="6305400" y="1598025"/>
            <a:ext cx="2742000" cy="3257400"/>
          </a:xfrm>
          <a:prstGeom prst="rect">
            <a:avLst/>
          </a:prstGeom>
          <a:noFill/>
          <a:ln>
            <a:noFill/>
          </a:ln>
        </p:spPr>
        <p:txBody>
          <a:bodyPr anchorCtr="0" anchor="ctr" bIns="91425" lIns="91425" rIns="91425" tIns="91425">
            <a:noAutofit/>
          </a:bodyPr>
          <a:lstStyle/>
          <a:p>
            <a:pPr indent="-304800" lvl="0" marL="4572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Certain skills sets are underdeveloped and negatively impact the transition into and persistence through college as well as their post-college placement in the work force</a:t>
            </a:r>
          </a:p>
          <a:p>
            <a:pPr indent="-304800" lvl="0" marL="4572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These skills are categorized into 6 domains</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Executive functioning</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Academic Skills </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Self-care </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Social Competence</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Self-Advocacy </a:t>
            </a:r>
          </a:p>
          <a:p>
            <a:pPr indent="-304800" lvl="1" marL="914400" rtl="0">
              <a:lnSpc>
                <a:spcPct val="115000"/>
              </a:lnSpc>
              <a:spcBef>
                <a:spcPts val="0"/>
              </a:spcBef>
              <a:spcAft>
                <a:spcPts val="1600"/>
              </a:spcAft>
              <a:buClr>
                <a:srgbClr val="434343"/>
              </a:buClr>
              <a:buSzPct val="100000"/>
              <a:buFont typeface="Oswald"/>
            </a:pPr>
            <a:r>
              <a:rPr lang="en" sz="1200">
                <a:solidFill>
                  <a:srgbClr val="434343"/>
                </a:solidFill>
                <a:latin typeface="Oswald"/>
                <a:ea typeface="Oswald"/>
                <a:cs typeface="Oswald"/>
                <a:sym typeface="Oswald"/>
              </a:rPr>
              <a:t>Career Preparation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223" name="Shape 223"/>
        <p:cNvGrpSpPr/>
        <p:nvPr/>
      </p:nvGrpSpPr>
      <p:grpSpPr>
        <a:xfrm>
          <a:off x="0" y="0"/>
          <a:ext cx="0" cy="0"/>
          <a:chOff x="0" y="0"/>
          <a:chExt cx="0" cy="0"/>
        </a:xfrm>
      </p:grpSpPr>
      <p:sp>
        <p:nvSpPr>
          <p:cNvPr id="224" name="Shape 224"/>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en"/>
              <a:t>What is the NLTS-2?</a:t>
            </a:r>
          </a:p>
        </p:txBody>
      </p:sp>
      <p:sp>
        <p:nvSpPr>
          <p:cNvPr id="225" name="Shape 225"/>
          <p:cNvSpPr txBox="1"/>
          <p:nvPr>
            <p:ph idx="1" type="body"/>
          </p:nvPr>
        </p:nvSpPr>
        <p:spPr>
          <a:xfrm>
            <a:off x="311700" y="1308725"/>
            <a:ext cx="2808000" cy="3179400"/>
          </a:xfrm>
          <a:prstGeom prst="rect">
            <a:avLst/>
          </a:prstGeom>
        </p:spPr>
        <p:txBody>
          <a:bodyPr anchorCtr="0" anchor="t" bIns="91425" lIns="91425" rIns="91425" tIns="91425">
            <a:noAutofit/>
          </a:bodyPr>
          <a:lstStyle/>
          <a:p>
            <a:pPr lvl="0">
              <a:spcBef>
                <a:spcPts val="0"/>
              </a:spcBef>
              <a:buNone/>
            </a:pPr>
            <a:r>
              <a:rPr lang="en" sz="3600">
                <a:solidFill>
                  <a:schemeClr val="accent5"/>
                </a:solidFill>
                <a:latin typeface="Oswald"/>
                <a:ea typeface="Oswald"/>
                <a:cs typeface="Oswald"/>
                <a:sym typeface="Oswald"/>
              </a:rPr>
              <a:t>National Longitudinal Transition Study</a:t>
            </a:r>
          </a:p>
        </p:txBody>
      </p:sp>
      <p:sp>
        <p:nvSpPr>
          <p:cNvPr id="226" name="Shape 226"/>
          <p:cNvSpPr txBox="1"/>
          <p:nvPr/>
        </p:nvSpPr>
        <p:spPr>
          <a:xfrm>
            <a:off x="3407900" y="812825"/>
            <a:ext cx="5306100" cy="4171200"/>
          </a:xfrm>
          <a:prstGeom prst="rect">
            <a:avLst/>
          </a:prstGeom>
          <a:noFill/>
          <a:ln>
            <a:noFill/>
          </a:ln>
        </p:spPr>
        <p:txBody>
          <a:bodyPr anchorCtr="0" anchor="t" bIns="91425" lIns="91425" rIns="91425" tIns="91425">
            <a:noAutofit/>
          </a:bodyPr>
          <a:lstStyle/>
          <a:p>
            <a:pPr indent="-228600" lvl="0" marL="457200" rtl="0">
              <a:lnSpc>
                <a:spcPct val="200000"/>
              </a:lnSpc>
              <a:spcBef>
                <a:spcPts val="0"/>
              </a:spcBef>
              <a:buClr>
                <a:srgbClr val="FFFFFF"/>
              </a:buClr>
              <a:buFont typeface="Oswald"/>
              <a:buChar char="●"/>
            </a:pPr>
            <a:r>
              <a:rPr lang="en">
                <a:solidFill>
                  <a:srgbClr val="FFFFFF"/>
                </a:solidFill>
                <a:latin typeface="Oswald"/>
                <a:ea typeface="Oswald"/>
                <a:cs typeface="Oswald"/>
                <a:sym typeface="Oswald"/>
              </a:rPr>
              <a:t>NLTS-2 was funded by the U.S. Department of Education</a:t>
            </a:r>
          </a:p>
          <a:p>
            <a:pPr indent="-228600" lvl="0" marL="457200" rtl="0">
              <a:lnSpc>
                <a:spcPct val="200000"/>
              </a:lnSpc>
              <a:spcBef>
                <a:spcPts val="0"/>
              </a:spcBef>
              <a:buClr>
                <a:srgbClr val="FFFFFF"/>
              </a:buClr>
              <a:buFont typeface="Oswald"/>
              <a:buChar char="●"/>
            </a:pPr>
            <a:r>
              <a:rPr lang="en">
                <a:solidFill>
                  <a:srgbClr val="FFFFFF"/>
                </a:solidFill>
                <a:latin typeface="Oswald"/>
                <a:ea typeface="Oswald"/>
                <a:cs typeface="Oswald"/>
                <a:sym typeface="Oswald"/>
              </a:rPr>
              <a:t>Documented the experiences of a national sample of 11,270 students age 13 to 16 between 2000-2009 as they moved from secondary school into adulthood (SRI International, 2009)</a:t>
            </a:r>
          </a:p>
          <a:p>
            <a:pPr indent="-228600" lvl="0" marL="457200" rtl="0">
              <a:lnSpc>
                <a:spcPct val="200000"/>
              </a:lnSpc>
              <a:spcBef>
                <a:spcPts val="0"/>
              </a:spcBef>
              <a:buClr>
                <a:srgbClr val="FFFFFF"/>
              </a:buClr>
              <a:buFont typeface="Oswald"/>
              <a:buChar char="●"/>
            </a:pPr>
            <a:r>
              <a:rPr lang="en">
                <a:solidFill>
                  <a:srgbClr val="FFFFFF"/>
                </a:solidFill>
                <a:latin typeface="Oswald"/>
                <a:ea typeface="Oswald"/>
                <a:cs typeface="Oswald"/>
                <a:sym typeface="Oswald"/>
              </a:rPr>
              <a:t>922 students identified as ASD (about 8%)</a:t>
            </a:r>
          </a:p>
          <a:p>
            <a:pPr indent="-228600" lvl="0" marL="457200" rtl="0">
              <a:lnSpc>
                <a:spcPct val="200000"/>
              </a:lnSpc>
              <a:spcBef>
                <a:spcPts val="0"/>
              </a:spcBef>
              <a:buClr>
                <a:srgbClr val="FFFFFF"/>
              </a:buClr>
              <a:buFont typeface="Oswald"/>
              <a:buChar char="●"/>
            </a:pPr>
            <a:r>
              <a:rPr lang="en">
                <a:solidFill>
                  <a:srgbClr val="FFFFFF"/>
                </a:solidFill>
                <a:latin typeface="Oswald"/>
                <a:ea typeface="Oswald"/>
                <a:cs typeface="Oswald"/>
                <a:sym typeface="Oswald"/>
              </a:rPr>
              <a:t>97% attended public schools</a:t>
            </a:r>
          </a:p>
          <a:p>
            <a:pPr indent="-228600" lvl="0" marL="457200" rtl="0">
              <a:lnSpc>
                <a:spcPct val="200000"/>
              </a:lnSpc>
              <a:spcBef>
                <a:spcPts val="0"/>
              </a:spcBef>
              <a:buClr>
                <a:srgbClr val="FFFFFF"/>
              </a:buClr>
              <a:buFont typeface="Oswald"/>
              <a:buChar char="●"/>
            </a:pPr>
            <a:r>
              <a:rPr lang="en">
                <a:solidFill>
                  <a:srgbClr val="FFFFFF"/>
                </a:solidFill>
                <a:latin typeface="Oswald"/>
                <a:ea typeface="Oswald"/>
                <a:cs typeface="Oswald"/>
                <a:sym typeface="Oswald"/>
              </a:rPr>
              <a:t>This includes individuals across the ability spectrum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265500" y="1081400"/>
            <a:ext cx="4045200" cy="1710300"/>
          </a:xfrm>
          <a:prstGeom prst="rect">
            <a:avLst/>
          </a:prstGeom>
        </p:spPr>
        <p:txBody>
          <a:bodyPr anchorCtr="0" anchor="b" bIns="91425" lIns="91425" rIns="91425" tIns="91425">
            <a:noAutofit/>
          </a:bodyPr>
          <a:lstStyle/>
          <a:p>
            <a:pPr lvl="0">
              <a:spcBef>
                <a:spcPts val="0"/>
              </a:spcBef>
              <a:buNone/>
            </a:pPr>
            <a:r>
              <a:rPr lang="en"/>
              <a:t>Support for Education and Social Mentoring</a:t>
            </a:r>
          </a:p>
        </p:txBody>
      </p:sp>
      <p:sp>
        <p:nvSpPr>
          <p:cNvPr id="232" name="Shape 23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b="1" lang="en" sz="1000">
                <a:solidFill>
                  <a:srgbClr val="000000"/>
                </a:solidFill>
                <a:latin typeface="Arial"/>
                <a:ea typeface="Arial"/>
                <a:cs typeface="Arial"/>
                <a:sym typeface="Arial"/>
              </a:rPr>
              <a:t>Campus Based Inclusion Model (CBIM)</a:t>
            </a:r>
          </a:p>
          <a:p>
            <a:pPr indent="-292100" lvl="0" marL="457200" rtl="0">
              <a:spcBef>
                <a:spcPts val="0"/>
              </a:spcBef>
              <a:buClr>
                <a:srgbClr val="000000"/>
              </a:buClr>
              <a:buSzPct val="100000"/>
              <a:buFont typeface="Arial"/>
            </a:pPr>
            <a:r>
              <a:rPr lang="en" sz="1000">
                <a:solidFill>
                  <a:srgbClr val="000000"/>
                </a:solidFill>
                <a:latin typeface="Arial"/>
                <a:ea typeface="Arial"/>
                <a:cs typeface="Arial"/>
                <a:sym typeface="Arial"/>
              </a:rPr>
              <a:t>Emphasize: </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Coach and support in communication</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Social interactions</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Organization of course work and recreation</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Receive intensive vocational support</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Even college- educated students with ASD struggle to gain and maintain employment commensurate with their abilities and training (C. M. Schall et al., 2012).</a:t>
            </a:r>
          </a:p>
          <a:p>
            <a:pPr indent="-292100" lvl="0" marL="457200" rtl="0">
              <a:spcBef>
                <a:spcPts val="0"/>
              </a:spcBef>
              <a:buClr>
                <a:srgbClr val="000000"/>
              </a:buClr>
              <a:buSzPct val="100000"/>
              <a:buFont typeface="Arial"/>
            </a:pPr>
            <a:r>
              <a:rPr lang="en" sz="1000">
                <a:solidFill>
                  <a:srgbClr val="000000"/>
                </a:solidFill>
                <a:latin typeface="Arial"/>
                <a:ea typeface="Arial"/>
                <a:cs typeface="Arial"/>
                <a:sym typeface="Arial"/>
              </a:rPr>
              <a:t>Peer mentor programs can help facilitate this level of networking and social acceptance (Carter &amp; Hughes, 2013). </a:t>
            </a:r>
          </a:p>
          <a:p>
            <a:pPr indent="-292100" lvl="1" marL="914400" rtl="0">
              <a:spcBef>
                <a:spcPts val="0"/>
              </a:spcBef>
              <a:buClr>
                <a:srgbClr val="000000"/>
              </a:buClr>
              <a:buSzPct val="100000"/>
              <a:buFont typeface="Arial"/>
            </a:pPr>
            <a:r>
              <a:rPr lang="en" sz="1000">
                <a:solidFill>
                  <a:srgbClr val="000000"/>
                </a:solidFill>
                <a:latin typeface="Arial"/>
                <a:ea typeface="Arial"/>
                <a:cs typeface="Arial"/>
                <a:sym typeface="Arial"/>
              </a:rPr>
              <a:t>Structured social skills instruction supports activities and improve social interactions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236" name="Shape 236"/>
        <p:cNvGrpSpPr/>
        <p:nvPr/>
      </p:nvGrpSpPr>
      <p:grpSpPr>
        <a:xfrm>
          <a:off x="0" y="0"/>
          <a:ext cx="0" cy="0"/>
          <a:chOff x="0" y="0"/>
          <a:chExt cx="0" cy="0"/>
        </a:xfrm>
      </p:grpSpPr>
      <p:sp>
        <p:nvSpPr>
          <p:cNvPr id="237" name="Shape 237"/>
          <p:cNvSpPr/>
          <p:nvPr/>
        </p:nvSpPr>
        <p:spPr>
          <a:xfrm>
            <a:off x="0" y="-7620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38" name="Shape 238"/>
          <p:cNvSpPr txBox="1"/>
          <p:nvPr>
            <p:ph idx="4294967295" type="title"/>
          </p:nvPr>
        </p:nvSpPr>
        <p:spPr>
          <a:xfrm>
            <a:off x="249325" y="102575"/>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solidFill>
                  <a:srgbClr val="333333"/>
                </a:solidFill>
              </a:rPr>
              <a:t>What we know about our students </a:t>
            </a:r>
          </a:p>
        </p:txBody>
      </p:sp>
      <p:pic>
        <p:nvPicPr>
          <p:cNvPr id="239" name="Shape 239"/>
          <p:cNvPicPr preferRelativeResize="0"/>
          <p:nvPr/>
        </p:nvPicPr>
        <p:blipFill>
          <a:blip r:embed="rId3">
            <a:alphaModFix/>
          </a:blip>
          <a:stretch>
            <a:fillRect/>
          </a:stretch>
        </p:blipFill>
        <p:spPr>
          <a:xfrm>
            <a:off x="147824" y="972350"/>
            <a:ext cx="5771649" cy="3900450"/>
          </a:xfrm>
          <a:prstGeom prst="rect">
            <a:avLst/>
          </a:prstGeom>
          <a:noFill/>
          <a:ln>
            <a:noFill/>
          </a:ln>
        </p:spPr>
      </p:pic>
      <p:sp>
        <p:nvSpPr>
          <p:cNvPr id="240" name="Shape 240"/>
          <p:cNvSpPr txBox="1"/>
          <p:nvPr/>
        </p:nvSpPr>
        <p:spPr>
          <a:xfrm>
            <a:off x="5776075" y="1108275"/>
            <a:ext cx="3341700" cy="3815400"/>
          </a:xfrm>
          <a:prstGeom prst="rect">
            <a:avLst/>
          </a:prstGeom>
          <a:noFill/>
          <a:ln>
            <a:noFill/>
          </a:ln>
        </p:spPr>
        <p:txBody>
          <a:bodyPr anchorCtr="0" anchor="t" bIns="91425" lIns="91425" rIns="91425" tIns="91425">
            <a:noAutofit/>
          </a:bodyPr>
          <a:lstStyle/>
          <a:p>
            <a:pPr indent="-311150" lvl="0" marL="457200" rtl="0">
              <a:spcBef>
                <a:spcPts val="0"/>
              </a:spcBef>
              <a:buSzPct val="100000"/>
              <a:buChar char="●"/>
            </a:pPr>
            <a:r>
              <a:rPr lang="en" sz="1300"/>
              <a:t>Organization policy affects student outcomes</a:t>
            </a:r>
          </a:p>
          <a:p>
            <a:pPr indent="-311150" lvl="0" marL="457200" rtl="0">
              <a:spcBef>
                <a:spcPts val="0"/>
              </a:spcBef>
              <a:buSzPct val="100000"/>
              <a:buChar char="●"/>
            </a:pPr>
            <a:r>
              <a:rPr lang="en" sz="1300"/>
              <a:t>The effects of budget can influence which how many staff members there are to to help students with ASD</a:t>
            </a:r>
          </a:p>
          <a:p>
            <a:pPr indent="-311150" lvl="0" marL="457200" rtl="0">
              <a:spcBef>
                <a:spcPts val="0"/>
              </a:spcBef>
              <a:buSzPct val="100000"/>
              <a:buChar char="●"/>
            </a:pPr>
            <a:r>
              <a:rPr lang="en" sz="1300"/>
              <a:t>These are what affects student outcomes and success</a:t>
            </a:r>
          </a:p>
          <a:p>
            <a:pPr indent="-311150" lvl="1" marL="914400" rtl="0">
              <a:spcBef>
                <a:spcPts val="0"/>
              </a:spcBef>
              <a:buSzPct val="100000"/>
              <a:buChar char="○"/>
            </a:pPr>
            <a:r>
              <a:rPr lang="en" sz="1300"/>
              <a:t>Precollege characteristics</a:t>
            </a:r>
          </a:p>
          <a:p>
            <a:pPr indent="-311150" lvl="1" marL="914400" rtl="0">
              <a:spcBef>
                <a:spcPts val="0"/>
              </a:spcBef>
              <a:buSzPct val="100000"/>
              <a:buChar char="○"/>
            </a:pPr>
            <a:r>
              <a:rPr lang="en" sz="1300"/>
              <a:t>Experiences</a:t>
            </a:r>
          </a:p>
          <a:p>
            <a:pPr indent="-311150" lvl="1" marL="914400" rtl="0">
              <a:spcBef>
                <a:spcPts val="0"/>
              </a:spcBef>
              <a:buSzPct val="100000"/>
              <a:buChar char="○"/>
            </a:pPr>
            <a:r>
              <a:rPr lang="en" sz="1300"/>
              <a:t>Student peer environment</a:t>
            </a:r>
          </a:p>
          <a:p>
            <a:pPr indent="-311150" lvl="1" marL="914400" rtl="0">
              <a:spcBef>
                <a:spcPts val="0"/>
              </a:spcBef>
              <a:buSzPct val="100000"/>
              <a:buChar char="○"/>
            </a:pPr>
            <a:r>
              <a:rPr lang="en" sz="1300"/>
              <a:t>Student experience</a:t>
            </a:r>
          </a:p>
          <a:p>
            <a:pPr indent="-311150" lvl="0" marL="457200" rtl="0">
              <a:spcBef>
                <a:spcPts val="0"/>
              </a:spcBef>
              <a:buSzPct val="100000"/>
              <a:buChar char="●"/>
            </a:pPr>
            <a:r>
              <a:rPr lang="en" sz="1300"/>
              <a:t>Students with ASD can drastically be affected by outside forces when transitioning to college</a:t>
            </a:r>
          </a:p>
          <a:p>
            <a:pPr lvl="0" rtl="0">
              <a:spcBef>
                <a:spcPts val="0"/>
              </a:spcBef>
              <a:buNone/>
            </a:pPr>
            <a:r>
              <a:t/>
            </a:r>
            <a:endParaRPr sz="1200"/>
          </a:p>
          <a:p>
            <a:pPr indent="0" lvl="0" marL="457200" rtl="0">
              <a:spcBef>
                <a:spcPts val="0"/>
              </a:spcBef>
              <a:buNone/>
            </a:pPr>
            <a:r>
              <a:t/>
            </a:r>
            <a:endParaRPr sz="1200"/>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244" name="Shape 244"/>
        <p:cNvGrpSpPr/>
        <p:nvPr/>
      </p:nvGrpSpPr>
      <p:grpSpPr>
        <a:xfrm>
          <a:off x="0" y="0"/>
          <a:ext cx="0" cy="0"/>
          <a:chOff x="0" y="0"/>
          <a:chExt cx="0" cy="0"/>
        </a:xfrm>
      </p:grpSpPr>
      <p:sp>
        <p:nvSpPr>
          <p:cNvPr id="245" name="Shape 245"/>
          <p:cNvSpPr/>
          <p:nvPr/>
        </p:nvSpPr>
        <p:spPr>
          <a:xfrm>
            <a:off x="0" y="-7620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46" name="Shape 246"/>
          <p:cNvSpPr txBox="1"/>
          <p:nvPr>
            <p:ph idx="4294967295" type="title"/>
          </p:nvPr>
        </p:nvSpPr>
        <p:spPr>
          <a:xfrm>
            <a:off x="249325" y="254975"/>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solidFill>
                  <a:srgbClr val="333333"/>
                </a:solidFill>
              </a:rPr>
              <a:t>The perspective of the student</a:t>
            </a:r>
          </a:p>
        </p:txBody>
      </p:sp>
      <p:sp>
        <p:nvSpPr>
          <p:cNvPr id="247" name="Shape 247"/>
          <p:cNvSpPr txBox="1"/>
          <p:nvPr/>
        </p:nvSpPr>
        <p:spPr>
          <a:xfrm>
            <a:off x="283975" y="2630375"/>
            <a:ext cx="8451300" cy="2048100"/>
          </a:xfrm>
          <a:prstGeom prst="rect">
            <a:avLst/>
          </a:prstGeom>
          <a:noFill/>
          <a:ln>
            <a:noFill/>
          </a:ln>
        </p:spPr>
        <p:txBody>
          <a:bodyPr anchorCtr="0" anchor="t" bIns="91425" lIns="91425" rIns="91425" tIns="91425">
            <a:noAutofit/>
          </a:bodyPr>
          <a:lstStyle/>
          <a:p>
            <a:pPr indent="-228600" lvl="0" marL="457200" rtl="0">
              <a:spcBef>
                <a:spcPts val="0"/>
              </a:spcBef>
              <a:buFont typeface="Oswald"/>
              <a:buChar char="●"/>
            </a:pPr>
            <a:r>
              <a:rPr lang="en">
                <a:latin typeface="Oswald"/>
                <a:ea typeface="Oswald"/>
                <a:cs typeface="Oswald"/>
                <a:sym typeface="Oswald"/>
              </a:rPr>
              <a:t>ASD is a developmental disability that can cause significant social, communication, and behavioral challenges</a:t>
            </a:r>
          </a:p>
          <a:p>
            <a:pPr indent="-228600" lvl="0" marL="457200" rtl="0">
              <a:spcBef>
                <a:spcPts val="0"/>
              </a:spcBef>
              <a:buFont typeface="Oswald"/>
              <a:buChar char="●"/>
            </a:pPr>
            <a:r>
              <a:rPr lang="en">
                <a:latin typeface="Oswald"/>
                <a:ea typeface="Oswald"/>
                <a:cs typeface="Oswald"/>
                <a:sym typeface="Oswald"/>
              </a:rPr>
              <a:t>ASD students may communicate, interact, behave and learn in different ways</a:t>
            </a:r>
          </a:p>
          <a:p>
            <a:pPr indent="-228600" lvl="0" marL="457200" rtl="0">
              <a:spcBef>
                <a:spcPts val="0"/>
              </a:spcBef>
              <a:buFont typeface="Oswald"/>
              <a:buChar char="●"/>
            </a:pPr>
            <a:r>
              <a:rPr lang="en">
                <a:latin typeface="Oswald"/>
                <a:ea typeface="Oswald"/>
                <a:cs typeface="Oswald"/>
                <a:sym typeface="Oswald"/>
              </a:rPr>
              <a:t>Learning, thinking and problem-solving abilities can range from gifted to severely challenged.</a:t>
            </a:r>
          </a:p>
          <a:p>
            <a:pPr indent="-228600" lvl="0" marL="457200" rtl="0">
              <a:spcBef>
                <a:spcPts val="0"/>
              </a:spcBef>
              <a:buFont typeface="Oswald"/>
              <a:buChar char="●"/>
            </a:pPr>
            <a:r>
              <a:rPr lang="en">
                <a:latin typeface="Oswald"/>
                <a:ea typeface="Oswald"/>
                <a:cs typeface="Oswald"/>
                <a:sym typeface="Oswald"/>
              </a:rPr>
              <a:t>Certain skills sets are underdeveloped and therefore negatively impact the transition into and persistence through college as well as their post-college placement in the work force</a:t>
            </a:r>
          </a:p>
          <a:p>
            <a:pPr lvl="0" rtl="0">
              <a:spcBef>
                <a:spcPts val="0"/>
              </a:spcBef>
              <a:buNone/>
            </a:pPr>
            <a:r>
              <a:t/>
            </a:r>
            <a:endParaRPr/>
          </a:p>
          <a:p>
            <a:pPr lvl="0" rtl="0">
              <a:spcBef>
                <a:spcPts val="0"/>
              </a:spcBef>
              <a:buNone/>
            </a:pPr>
            <a:r>
              <a:rPr lang="en"/>
              <a:t>Also dependent on </a:t>
            </a:r>
            <a:r>
              <a:rPr lang="en"/>
              <a:t>institutional</a:t>
            </a:r>
            <a:r>
              <a:rPr lang="en"/>
              <a:t> context, income, their family, structure, race, gender, ethnicity, and other salient identities.</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48" name="Shape 248"/>
          <p:cNvSpPr txBox="1"/>
          <p:nvPr/>
        </p:nvSpPr>
        <p:spPr>
          <a:xfrm>
            <a:off x="424925" y="1500975"/>
            <a:ext cx="7566000" cy="13710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latin typeface="Oswald"/>
                <a:ea typeface="Oswald"/>
                <a:cs typeface="Oswald"/>
                <a:sym typeface="Oswald"/>
              </a:rPr>
              <a:t>Students face an experience full of new and varied stimuli</a:t>
            </a:r>
          </a:p>
          <a:p>
            <a:pPr lvl="0" rtl="0">
              <a:lnSpc>
                <a:spcPct val="115000"/>
              </a:lnSpc>
              <a:spcBef>
                <a:spcPts val="0"/>
              </a:spcBef>
              <a:buNone/>
            </a:pPr>
            <a:r>
              <a:rPr lang="en">
                <a:latin typeface="Oswald"/>
                <a:ea typeface="Oswald"/>
                <a:cs typeface="Oswald"/>
                <a:sym typeface="Oswald"/>
              </a:rPr>
              <a:t>Students adjust to the rigor of college-level coursework</a:t>
            </a:r>
          </a:p>
          <a:p>
            <a:pPr lvl="0" rtl="0">
              <a:spcBef>
                <a:spcPts val="0"/>
              </a:spcBef>
              <a:buNone/>
            </a:pPr>
            <a:r>
              <a:t/>
            </a:r>
            <a:endParaRPr>
              <a:latin typeface="Oswald"/>
              <a:ea typeface="Oswald"/>
              <a:cs typeface="Oswald"/>
              <a:sym typeface="Oswald"/>
            </a:endParaRPr>
          </a:p>
          <a:p>
            <a:pPr lvl="0">
              <a:spcBef>
                <a:spcPts val="0"/>
              </a:spcBef>
              <a:buNone/>
            </a:pPr>
            <a:r>
              <a:rPr lang="en">
                <a:latin typeface="Oswald"/>
                <a:ea typeface="Oswald"/>
                <a:cs typeface="Oswald"/>
                <a:sym typeface="Oswald"/>
              </a:rPr>
              <a:t>While students with ASD arrive at college with many favorable qualities, certain skills make college more difficult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52" name="Shape 252"/>
        <p:cNvGrpSpPr/>
        <p:nvPr/>
      </p:nvGrpSpPr>
      <p:grpSpPr>
        <a:xfrm>
          <a:off x="0" y="0"/>
          <a:ext cx="0" cy="0"/>
          <a:chOff x="0" y="0"/>
          <a:chExt cx="0" cy="0"/>
        </a:xfrm>
      </p:grpSpPr>
      <p:sp>
        <p:nvSpPr>
          <p:cNvPr id="253" name="Shape 253"/>
          <p:cNvSpPr txBox="1"/>
          <p:nvPr>
            <p:ph type="title"/>
          </p:nvPr>
        </p:nvSpPr>
        <p:spPr>
          <a:xfrm>
            <a:off x="311700" y="103700"/>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EF4135"/>
                </a:solidFill>
              </a:rPr>
              <a:t>Theories: Ecological Theory (Johnstone)</a:t>
            </a:r>
          </a:p>
        </p:txBody>
      </p:sp>
      <p:sp>
        <p:nvSpPr>
          <p:cNvPr id="254" name="Shape 254"/>
          <p:cNvSpPr txBox="1"/>
          <p:nvPr/>
        </p:nvSpPr>
        <p:spPr>
          <a:xfrm>
            <a:off x="430175" y="1158875"/>
            <a:ext cx="8278800" cy="3347100"/>
          </a:xfrm>
          <a:prstGeom prst="rect">
            <a:avLst/>
          </a:prstGeom>
          <a:noFill/>
          <a:ln>
            <a:noFill/>
          </a:ln>
        </p:spPr>
        <p:txBody>
          <a:bodyPr anchorCtr="0" anchor="t" bIns="91425" lIns="91425" rIns="91425" tIns="91425">
            <a:noAutofit/>
          </a:bodyPr>
          <a:lstStyle/>
          <a:p>
            <a:pPr lvl="0">
              <a:spcBef>
                <a:spcPts val="0"/>
              </a:spcBef>
              <a:buNone/>
            </a:pPr>
            <a:r>
              <a:rPr lang="en">
                <a:latin typeface="Oswald"/>
                <a:ea typeface="Oswald"/>
                <a:cs typeface="Oswald"/>
                <a:sym typeface="Oswald"/>
              </a:rPr>
              <a:t>Six categories of disability identities:</a:t>
            </a:r>
          </a:p>
          <a:p>
            <a:pPr lvl="0" rtl="0">
              <a:spcBef>
                <a:spcPts val="0"/>
              </a:spcBef>
              <a:buNone/>
            </a:pPr>
            <a:r>
              <a:t/>
            </a:r>
            <a:endParaRPr>
              <a:latin typeface="Oswald"/>
              <a:ea typeface="Oswald"/>
              <a:cs typeface="Oswald"/>
              <a:sym typeface="Oswald"/>
            </a:endParaRPr>
          </a:p>
          <a:p>
            <a:pPr indent="-228600" lvl="0" marL="457200" rtl="0">
              <a:lnSpc>
                <a:spcPct val="115000"/>
              </a:lnSpc>
              <a:spcBef>
                <a:spcPts val="0"/>
              </a:spcBef>
              <a:buFont typeface="Oswald"/>
              <a:buChar char="●"/>
            </a:pPr>
            <a:r>
              <a:rPr lang="en">
                <a:latin typeface="Oswald"/>
                <a:ea typeface="Oswald"/>
                <a:cs typeface="Oswald"/>
                <a:sym typeface="Oswald"/>
              </a:rPr>
              <a:t>Externally ascribed, disempowering identities:</a:t>
            </a:r>
            <a:r>
              <a:rPr b="1" lang="en">
                <a:latin typeface="Oswald"/>
                <a:ea typeface="Oswald"/>
                <a:cs typeface="Oswald"/>
                <a:sym typeface="Oswald"/>
              </a:rPr>
              <a:t> </a:t>
            </a:r>
            <a:r>
              <a:rPr lang="en">
                <a:latin typeface="Oswald"/>
                <a:ea typeface="Oswald"/>
                <a:cs typeface="Oswald"/>
                <a:sym typeface="Oswald"/>
              </a:rPr>
              <a:t>identities are imposed from others, and can be stigmatizing terms</a:t>
            </a:r>
          </a:p>
          <a:p>
            <a:pPr indent="-228600" lvl="0" marL="457200" rtl="0">
              <a:lnSpc>
                <a:spcPct val="115000"/>
              </a:lnSpc>
              <a:spcBef>
                <a:spcPts val="0"/>
              </a:spcBef>
              <a:buFont typeface="Oswald"/>
              <a:buChar char="●"/>
            </a:pPr>
            <a:r>
              <a:rPr lang="en">
                <a:latin typeface="Oswald"/>
                <a:ea typeface="Oswald"/>
                <a:cs typeface="Oswald"/>
                <a:sym typeface="Oswald"/>
              </a:rPr>
              <a:t>Overcompensating identities: have disclosed their impairment to others and are compelled to perform at high levels</a:t>
            </a:r>
          </a:p>
          <a:p>
            <a:pPr indent="-228600" lvl="0" marL="457200" rtl="0">
              <a:lnSpc>
                <a:spcPct val="115000"/>
              </a:lnSpc>
              <a:spcBef>
                <a:spcPts val="0"/>
              </a:spcBef>
              <a:buFont typeface="Oswald"/>
              <a:buChar char="●"/>
            </a:pPr>
            <a:r>
              <a:rPr lang="en">
                <a:latin typeface="Oswald"/>
                <a:ea typeface="Oswald"/>
                <a:cs typeface="Oswald"/>
                <a:sym typeface="Oswald"/>
              </a:rPr>
              <a:t>Identities that shift the focus away from disability: Deaf culture especially noting its emphasis on linguistic and social bonds rather than rehabilitation.</a:t>
            </a:r>
          </a:p>
          <a:p>
            <a:pPr indent="-228600" lvl="0" marL="457200" rtl="0">
              <a:lnSpc>
                <a:spcPct val="115000"/>
              </a:lnSpc>
              <a:spcBef>
                <a:spcPts val="0"/>
              </a:spcBef>
              <a:buFont typeface="Oswald"/>
              <a:buChar char="●"/>
            </a:pPr>
            <a:r>
              <a:rPr lang="en">
                <a:latin typeface="Oswald"/>
                <a:ea typeface="Oswald"/>
                <a:cs typeface="Oswald"/>
                <a:sym typeface="Oswald"/>
              </a:rPr>
              <a:t>Empowering identities: Focus on reclaiming the body and legitimizing the experience of a disabled person</a:t>
            </a:r>
          </a:p>
          <a:p>
            <a:pPr indent="-228600" lvl="0" marL="457200" rtl="0">
              <a:lnSpc>
                <a:spcPct val="115000"/>
              </a:lnSpc>
              <a:spcBef>
                <a:spcPts val="0"/>
              </a:spcBef>
              <a:buFont typeface="Oswald"/>
              <a:buChar char="●"/>
            </a:pPr>
            <a:r>
              <a:rPr lang="en">
                <a:latin typeface="Oswald"/>
                <a:ea typeface="Oswald"/>
                <a:cs typeface="Oswald"/>
                <a:sym typeface="Oswald"/>
              </a:rPr>
              <a:t>Complex identities: Locating the disability within multiple identities such as race, class, gender and sexual orientation</a:t>
            </a:r>
          </a:p>
          <a:p>
            <a:pPr indent="-228600" lvl="0" marL="457200" rtl="0">
              <a:lnSpc>
                <a:spcPct val="115000"/>
              </a:lnSpc>
              <a:spcBef>
                <a:spcPts val="0"/>
              </a:spcBef>
              <a:buFont typeface="Oswald"/>
              <a:buChar char="●"/>
            </a:pPr>
            <a:r>
              <a:rPr lang="en">
                <a:latin typeface="Oswald"/>
                <a:ea typeface="Oswald"/>
                <a:cs typeface="Oswald"/>
                <a:sym typeface="Oswald"/>
              </a:rPr>
              <a:t>Common identity:  Feeling of a commonality or a shared experience</a:t>
            </a:r>
          </a:p>
          <a:p>
            <a:pPr lvl="0" rtl="0">
              <a:lnSpc>
                <a:spcPct val="115000"/>
              </a:lnSpc>
              <a:spcBef>
                <a:spcPts val="0"/>
              </a:spcBef>
              <a:buNone/>
            </a:pPr>
            <a:r>
              <a:t/>
            </a:r>
            <a:endParaRPr>
              <a:latin typeface="Oswald"/>
              <a:ea typeface="Oswald"/>
              <a:cs typeface="Oswald"/>
              <a:sym typeface="Oswald"/>
            </a:endParaRPr>
          </a:p>
          <a:p>
            <a:pPr lvl="0" rtl="0">
              <a:lnSpc>
                <a:spcPct val="115000"/>
              </a:lnSpc>
              <a:spcBef>
                <a:spcPts val="0"/>
              </a:spcBef>
              <a:buNone/>
            </a:pPr>
            <a:r>
              <a:rPr lang="en">
                <a:latin typeface="Oswald"/>
                <a:ea typeface="Oswald"/>
                <a:cs typeface="Oswald"/>
                <a:sym typeface="Oswald"/>
              </a:rPr>
              <a:t>The ecological theory accounts for identities imposed by others and those identities that are self-ascribed.</a:t>
            </a:r>
          </a:p>
          <a:p>
            <a:pPr lvl="0">
              <a:lnSpc>
                <a:spcPct val="115000"/>
              </a:lnSpc>
              <a:spcBef>
                <a:spcPts val="0"/>
              </a:spcBef>
              <a:buNone/>
            </a:pPr>
            <a:r>
              <a:rPr lang="en">
                <a:latin typeface="Oswald"/>
                <a:ea typeface="Oswald"/>
                <a:cs typeface="Oswald"/>
                <a:sym typeface="Oswald"/>
              </a:rPr>
              <a:t>This is not a stage model, but rather how the individual sees the world in that specific time period.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159300" y="27500"/>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EF4135"/>
                </a:solidFill>
              </a:rPr>
              <a:t>Theories: Cultural Mismatch Theory</a:t>
            </a:r>
          </a:p>
        </p:txBody>
      </p:sp>
      <p:pic>
        <p:nvPicPr>
          <p:cNvPr id="260" name="Shape 260"/>
          <p:cNvPicPr preferRelativeResize="0"/>
          <p:nvPr/>
        </p:nvPicPr>
        <p:blipFill>
          <a:blip r:embed="rId3">
            <a:alphaModFix/>
          </a:blip>
          <a:stretch>
            <a:fillRect/>
          </a:stretch>
        </p:blipFill>
        <p:spPr>
          <a:xfrm>
            <a:off x="70450" y="1186575"/>
            <a:ext cx="4758100" cy="3456549"/>
          </a:xfrm>
          <a:prstGeom prst="rect">
            <a:avLst/>
          </a:prstGeom>
          <a:noFill/>
          <a:ln>
            <a:noFill/>
          </a:ln>
        </p:spPr>
      </p:pic>
      <p:sp>
        <p:nvSpPr>
          <p:cNvPr id="261" name="Shape 261"/>
          <p:cNvSpPr txBox="1"/>
          <p:nvPr/>
        </p:nvSpPr>
        <p:spPr>
          <a:xfrm>
            <a:off x="4709400" y="930025"/>
            <a:ext cx="3970500" cy="40167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Cultural mismatch theory refers to first generation students and the cultural mismatch they experience due to social class</a:t>
            </a:r>
          </a:p>
          <a:p>
            <a:pPr indent="-228600" lvl="1" marL="914400" rtl="0">
              <a:spcBef>
                <a:spcPts val="0"/>
              </a:spcBef>
              <a:buChar char="○"/>
            </a:pPr>
            <a:r>
              <a:rPr lang="en"/>
              <a:t>Their cultural mismatch is due to higher education valuing middle class values, such as independence, while lower class values are interdependence</a:t>
            </a:r>
          </a:p>
          <a:p>
            <a:pPr indent="-228600" lvl="0" marL="457200" rtl="0">
              <a:spcBef>
                <a:spcPts val="0"/>
              </a:spcBef>
              <a:buChar char="●"/>
            </a:pPr>
            <a:r>
              <a:rPr lang="en"/>
              <a:t>Cultural mismatch theory can translate to students with disabilities</a:t>
            </a:r>
          </a:p>
          <a:p>
            <a:pPr indent="-228600" lvl="1" marL="914400" rtl="0">
              <a:spcBef>
                <a:spcPts val="0"/>
              </a:spcBef>
              <a:buChar char="○"/>
            </a:pPr>
            <a:r>
              <a:rPr lang="en"/>
              <a:t>Higher Education values students who are able-bodied and -minded</a:t>
            </a:r>
          </a:p>
          <a:p>
            <a:pPr indent="-228600" lvl="1" marL="914400">
              <a:spcBef>
                <a:spcPts val="0"/>
              </a:spcBef>
              <a:buChar char="○"/>
            </a:pPr>
            <a:r>
              <a:rPr lang="en"/>
              <a:t>When students with Autism enter higher education, their values and cultural norms do not align with the institutional structure, context or framework.</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65" name="Shape 265"/>
        <p:cNvGrpSpPr/>
        <p:nvPr/>
      </p:nvGrpSpPr>
      <p:grpSpPr>
        <a:xfrm>
          <a:off x="0" y="0"/>
          <a:ext cx="0" cy="0"/>
          <a:chOff x="0" y="0"/>
          <a:chExt cx="0" cy="0"/>
        </a:xfrm>
      </p:grpSpPr>
      <p:sp>
        <p:nvSpPr>
          <p:cNvPr id="266" name="Shape 266"/>
          <p:cNvSpPr txBox="1"/>
          <p:nvPr>
            <p:ph type="title"/>
          </p:nvPr>
        </p:nvSpPr>
        <p:spPr>
          <a:xfrm>
            <a:off x="40850" y="148475"/>
            <a:ext cx="8520600" cy="572700"/>
          </a:xfrm>
          <a:prstGeom prst="rect">
            <a:avLst/>
          </a:prstGeom>
        </p:spPr>
        <p:txBody>
          <a:bodyPr anchorCtr="0" anchor="t" bIns="91425" lIns="91425" rIns="91425" tIns="91425">
            <a:noAutofit/>
          </a:bodyPr>
          <a:lstStyle/>
          <a:p>
            <a:pPr lvl="0">
              <a:spcBef>
                <a:spcPts val="0"/>
              </a:spcBef>
              <a:buNone/>
            </a:pPr>
            <a:r>
              <a:rPr lang="en" sz="3600">
                <a:solidFill>
                  <a:srgbClr val="EF4135"/>
                </a:solidFill>
              </a:rPr>
              <a:t>Theory into Practice</a:t>
            </a:r>
          </a:p>
        </p:txBody>
      </p:sp>
      <p:sp>
        <p:nvSpPr>
          <p:cNvPr id="267" name="Shape 267"/>
          <p:cNvSpPr txBox="1"/>
          <p:nvPr>
            <p:ph idx="1" type="body"/>
          </p:nvPr>
        </p:nvSpPr>
        <p:spPr>
          <a:xfrm>
            <a:off x="311700" y="797925"/>
            <a:ext cx="3999900" cy="2275200"/>
          </a:xfrm>
          <a:prstGeom prst="rect">
            <a:avLst/>
          </a:prstGeom>
        </p:spPr>
        <p:txBody>
          <a:bodyPr anchorCtr="0" anchor="t" bIns="91425" lIns="91425" rIns="91425" tIns="91425">
            <a:noAutofit/>
          </a:bodyPr>
          <a:lstStyle/>
          <a:p>
            <a:pPr lvl="0">
              <a:spcBef>
                <a:spcPts val="0"/>
              </a:spcBef>
              <a:buNone/>
            </a:pPr>
            <a:r>
              <a:rPr lang="en">
                <a:solidFill>
                  <a:srgbClr val="434343"/>
                </a:solidFill>
                <a:latin typeface="Oswald"/>
                <a:ea typeface="Oswald"/>
                <a:cs typeface="Oswald"/>
                <a:sym typeface="Oswald"/>
              </a:rPr>
              <a:t>Cultural Mismatch Theory</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Mismatch which leads to lower rates of academic success</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Value of independence leads students with ASD to struggle when transitioning to college life</a:t>
            </a:r>
          </a:p>
          <a:p>
            <a:pPr indent="-228600" lvl="0" marL="457200">
              <a:spcBef>
                <a:spcPts val="0"/>
              </a:spcBef>
              <a:buClr>
                <a:srgbClr val="434343"/>
              </a:buClr>
              <a:buFont typeface="Oswald"/>
            </a:pPr>
            <a:r>
              <a:rPr lang="en">
                <a:solidFill>
                  <a:srgbClr val="434343"/>
                </a:solidFill>
                <a:latin typeface="Oswald"/>
                <a:ea typeface="Oswald"/>
                <a:cs typeface="Oswald"/>
                <a:sym typeface="Oswald"/>
              </a:rPr>
              <a:t>Students with disabilities are at a disadvantage due to the values of higher education  </a:t>
            </a:r>
          </a:p>
        </p:txBody>
      </p:sp>
      <p:sp>
        <p:nvSpPr>
          <p:cNvPr id="268" name="Shape 268"/>
          <p:cNvSpPr txBox="1"/>
          <p:nvPr>
            <p:ph idx="2" type="body"/>
          </p:nvPr>
        </p:nvSpPr>
        <p:spPr>
          <a:xfrm>
            <a:off x="4832400" y="797925"/>
            <a:ext cx="3999900" cy="2046600"/>
          </a:xfrm>
          <a:prstGeom prst="rect">
            <a:avLst/>
          </a:prstGeom>
        </p:spPr>
        <p:txBody>
          <a:bodyPr anchorCtr="0" anchor="t" bIns="91425" lIns="91425" rIns="91425" tIns="91425">
            <a:noAutofit/>
          </a:bodyPr>
          <a:lstStyle/>
          <a:p>
            <a:pPr lvl="0" rtl="0">
              <a:spcBef>
                <a:spcPts val="0"/>
              </a:spcBef>
              <a:buNone/>
            </a:pPr>
            <a:r>
              <a:rPr lang="en">
                <a:solidFill>
                  <a:srgbClr val="434343"/>
                </a:solidFill>
                <a:latin typeface="Oswald"/>
                <a:ea typeface="Oswald"/>
                <a:cs typeface="Oswald"/>
                <a:sym typeface="Oswald"/>
              </a:rPr>
              <a:t>Ecological Theory</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Student’s identify differently for different events in their lives</a:t>
            </a:r>
          </a:p>
          <a:p>
            <a:pPr indent="-228600" lvl="0" marL="457200" rtl="0">
              <a:spcBef>
                <a:spcPts val="0"/>
              </a:spcBef>
              <a:buClr>
                <a:srgbClr val="434343"/>
              </a:buClr>
              <a:buFont typeface="Oswald"/>
            </a:pPr>
            <a:r>
              <a:rPr lang="en">
                <a:solidFill>
                  <a:srgbClr val="434343"/>
                </a:solidFill>
                <a:latin typeface="Oswald"/>
                <a:ea typeface="Oswald"/>
                <a:cs typeface="Oswald"/>
                <a:sym typeface="Oswald"/>
              </a:rPr>
              <a:t>Identities are ascribed by the student and the outside forces</a:t>
            </a:r>
          </a:p>
          <a:p>
            <a:pPr indent="-228600" lvl="0" marL="457200">
              <a:spcBef>
                <a:spcPts val="0"/>
              </a:spcBef>
              <a:buClr>
                <a:srgbClr val="434343"/>
              </a:buClr>
              <a:buFont typeface="Oswald"/>
            </a:pPr>
            <a:r>
              <a:rPr lang="en">
                <a:solidFill>
                  <a:srgbClr val="434343"/>
                </a:solidFill>
                <a:latin typeface="Oswald"/>
                <a:ea typeface="Oswald"/>
                <a:cs typeface="Oswald"/>
                <a:sym typeface="Oswald"/>
              </a:rPr>
              <a:t>Theory takes into account the connections between intersecting identities</a:t>
            </a:r>
          </a:p>
          <a:p>
            <a:pPr lvl="0">
              <a:spcBef>
                <a:spcPts val="0"/>
              </a:spcBef>
              <a:buNone/>
            </a:pPr>
            <a:r>
              <a:t/>
            </a:r>
            <a:endParaRPr/>
          </a:p>
          <a:p>
            <a:pPr lvl="0">
              <a:spcBef>
                <a:spcPts val="0"/>
              </a:spcBef>
              <a:buNone/>
            </a:pPr>
            <a:r>
              <a:t/>
            </a:r>
            <a:endParaRPr/>
          </a:p>
          <a:p>
            <a:pPr lvl="0">
              <a:spcBef>
                <a:spcPts val="0"/>
              </a:spcBef>
              <a:buNone/>
            </a:pPr>
            <a:r>
              <a:rPr lang="en"/>
              <a:t> </a:t>
            </a:r>
          </a:p>
        </p:txBody>
      </p:sp>
      <p:cxnSp>
        <p:nvCxnSpPr>
          <p:cNvPr id="269" name="Shape 269"/>
          <p:cNvCxnSpPr/>
          <p:nvPr/>
        </p:nvCxnSpPr>
        <p:spPr>
          <a:xfrm>
            <a:off x="6300" y="3073675"/>
            <a:ext cx="9131400" cy="25200"/>
          </a:xfrm>
          <a:prstGeom prst="straightConnector1">
            <a:avLst/>
          </a:prstGeom>
          <a:noFill/>
          <a:ln cap="flat" cmpd="sng" w="9525">
            <a:solidFill>
              <a:srgbClr val="434343"/>
            </a:solidFill>
            <a:prstDash val="solid"/>
            <a:round/>
            <a:headEnd len="lg" w="lg" type="none"/>
            <a:tailEnd len="lg" w="lg" type="none"/>
          </a:ln>
        </p:spPr>
      </p:cxnSp>
      <p:sp>
        <p:nvSpPr>
          <p:cNvPr id="270" name="Shape 270"/>
          <p:cNvSpPr txBox="1"/>
          <p:nvPr/>
        </p:nvSpPr>
        <p:spPr>
          <a:xfrm>
            <a:off x="239300" y="3073675"/>
            <a:ext cx="8123700" cy="2143200"/>
          </a:xfrm>
          <a:prstGeom prst="rect">
            <a:avLst/>
          </a:prstGeom>
          <a:noFill/>
          <a:ln>
            <a:noFill/>
          </a:ln>
        </p:spPr>
        <p:txBody>
          <a:bodyPr anchorCtr="0" anchor="t" bIns="91425" lIns="91425" rIns="91425" tIns="91425">
            <a:noAutofit/>
          </a:bodyPr>
          <a:lstStyle/>
          <a:p>
            <a:pPr lvl="0">
              <a:spcBef>
                <a:spcPts val="0"/>
              </a:spcBef>
              <a:buNone/>
            </a:pPr>
            <a:r>
              <a:rPr b="1" lang="en">
                <a:solidFill>
                  <a:srgbClr val="434343"/>
                </a:solidFill>
                <a:latin typeface="Oswald"/>
                <a:ea typeface="Oswald"/>
                <a:cs typeface="Oswald"/>
                <a:sym typeface="Oswald"/>
              </a:rPr>
              <a:t>How do these theories work together to serve students?</a:t>
            </a:r>
          </a:p>
          <a:p>
            <a:pPr lvl="0">
              <a:spcBef>
                <a:spcPts val="0"/>
              </a:spcBef>
              <a:buNone/>
            </a:pPr>
            <a:r>
              <a:t/>
            </a:r>
            <a:endParaRPr b="1">
              <a:solidFill>
                <a:srgbClr val="434343"/>
              </a:solidFill>
              <a:latin typeface="Oswald"/>
              <a:ea typeface="Oswald"/>
              <a:cs typeface="Oswald"/>
              <a:sym typeface="Oswald"/>
            </a:endParaRP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Cultural Mismatch Theory states universities are not properly serving students with ASD, since higher education values are rooted in ableism, independence, empathy and social networking</a:t>
            </a: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Ecological theory accounts for identity development and the connections to outside forces related to identity development</a:t>
            </a: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Cultural mismatch theory and ecological theory combine to provide a power narrative about the barriers students with ASD face when entering higher education including all of their various identities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74" name="Shape 274"/>
        <p:cNvGrpSpPr/>
        <p:nvPr/>
      </p:nvGrpSpPr>
      <p:grpSpPr>
        <a:xfrm>
          <a:off x="0" y="0"/>
          <a:ext cx="0" cy="0"/>
          <a:chOff x="0" y="0"/>
          <a:chExt cx="0" cy="0"/>
        </a:xfrm>
      </p:grpSpPr>
      <p:pic>
        <p:nvPicPr>
          <p:cNvPr id="275" name="Shape 275"/>
          <p:cNvPicPr preferRelativeResize="0"/>
          <p:nvPr/>
        </p:nvPicPr>
        <p:blipFill>
          <a:blip r:embed="rId3">
            <a:alphaModFix amt="91000"/>
          </a:blip>
          <a:stretch>
            <a:fillRect/>
          </a:stretch>
        </p:blipFill>
        <p:spPr>
          <a:xfrm>
            <a:off x="4505750" y="0"/>
            <a:ext cx="4638249" cy="5143500"/>
          </a:xfrm>
          <a:prstGeom prst="rect">
            <a:avLst/>
          </a:prstGeom>
          <a:noFill/>
          <a:ln>
            <a:noFill/>
          </a:ln>
        </p:spPr>
      </p:pic>
      <p:sp>
        <p:nvSpPr>
          <p:cNvPr id="276" name="Shape 276"/>
          <p:cNvSpPr txBox="1"/>
          <p:nvPr>
            <p:ph type="title"/>
          </p:nvPr>
        </p:nvSpPr>
        <p:spPr>
          <a:xfrm>
            <a:off x="-346200" y="-63625"/>
            <a:ext cx="5240700" cy="1482300"/>
          </a:xfrm>
          <a:prstGeom prst="rect">
            <a:avLst/>
          </a:prstGeom>
        </p:spPr>
        <p:txBody>
          <a:bodyPr anchorCtr="0" anchor="ctr" bIns="91425" lIns="91425" rIns="91425" tIns="91425">
            <a:noAutofit/>
          </a:bodyPr>
          <a:lstStyle/>
          <a:p>
            <a:pPr lvl="0" rtl="0">
              <a:spcBef>
                <a:spcPts val="0"/>
              </a:spcBef>
              <a:buNone/>
            </a:pPr>
            <a:r>
              <a:rPr lang="en">
                <a:solidFill>
                  <a:srgbClr val="434343"/>
                </a:solidFill>
              </a:rPr>
              <a:t>Making the difference</a:t>
            </a:r>
          </a:p>
        </p:txBody>
      </p:sp>
      <p:sp>
        <p:nvSpPr>
          <p:cNvPr id="277" name="Shape 277"/>
          <p:cNvSpPr txBox="1"/>
          <p:nvPr>
            <p:ph idx="2" type="body"/>
          </p:nvPr>
        </p:nvSpPr>
        <p:spPr>
          <a:xfrm>
            <a:off x="456625" y="988675"/>
            <a:ext cx="3913800" cy="3695100"/>
          </a:xfrm>
          <a:prstGeom prst="rect">
            <a:avLst/>
          </a:prstGeom>
        </p:spPr>
        <p:txBody>
          <a:bodyPr anchorCtr="0" anchor="t" bIns="91425" lIns="91425" rIns="91425" tIns="91425">
            <a:noAutofit/>
          </a:bodyPr>
          <a:lstStyle/>
          <a:p>
            <a:pPr lvl="0">
              <a:spcBef>
                <a:spcPts val="0"/>
              </a:spcBef>
              <a:buNone/>
            </a:pPr>
            <a:r>
              <a:rPr lang="en" sz="1400">
                <a:latin typeface="Oswald"/>
                <a:ea typeface="Oswald"/>
                <a:cs typeface="Oswald"/>
                <a:sym typeface="Oswald"/>
              </a:rPr>
              <a:t>Based on what we know about institutions:</a:t>
            </a:r>
          </a:p>
          <a:p>
            <a:pPr indent="-317500" lvl="0" marL="457200" rtl="0">
              <a:spcBef>
                <a:spcPts val="0"/>
              </a:spcBef>
              <a:buSzPct val="100000"/>
              <a:buFont typeface="Oswald"/>
            </a:pPr>
            <a:r>
              <a:rPr lang="en" sz="1400">
                <a:latin typeface="Oswald"/>
                <a:ea typeface="Oswald"/>
                <a:cs typeface="Oswald"/>
                <a:sym typeface="Oswald"/>
              </a:rPr>
              <a:t>We know student identities and background matters</a:t>
            </a:r>
          </a:p>
          <a:p>
            <a:pPr indent="-317500" lvl="0" marL="457200" rtl="0">
              <a:spcBef>
                <a:spcPts val="0"/>
              </a:spcBef>
              <a:buSzPct val="100000"/>
              <a:buFont typeface="Oswald"/>
            </a:pPr>
            <a:r>
              <a:rPr lang="en" sz="1400">
                <a:latin typeface="Oswald"/>
                <a:ea typeface="Oswald"/>
                <a:cs typeface="Oswald"/>
                <a:sym typeface="Oswald"/>
              </a:rPr>
              <a:t>Institutional context and history matters</a:t>
            </a:r>
          </a:p>
          <a:p>
            <a:pPr indent="-317500" lvl="0" marL="457200" rtl="0">
              <a:spcBef>
                <a:spcPts val="0"/>
              </a:spcBef>
              <a:buSzPct val="100000"/>
              <a:buFont typeface="Oswald"/>
            </a:pPr>
            <a:r>
              <a:rPr lang="en" sz="1400">
                <a:latin typeface="Oswald"/>
                <a:ea typeface="Oswald"/>
                <a:cs typeface="Oswald"/>
                <a:sym typeface="Oswald"/>
              </a:rPr>
              <a:t>Student engagement matters</a:t>
            </a:r>
            <a:br>
              <a:rPr lang="en" sz="1400">
                <a:latin typeface="Oswald"/>
                <a:ea typeface="Oswald"/>
                <a:cs typeface="Oswald"/>
                <a:sym typeface="Oswald"/>
              </a:rPr>
            </a:br>
          </a:p>
          <a:p>
            <a:pPr lvl="0" rtl="0">
              <a:spcBef>
                <a:spcPts val="0"/>
              </a:spcBef>
              <a:buNone/>
            </a:pPr>
            <a:r>
              <a:rPr lang="en" sz="1400">
                <a:latin typeface="Oswald"/>
                <a:ea typeface="Oswald"/>
                <a:cs typeface="Oswald"/>
                <a:sym typeface="Oswald"/>
              </a:rPr>
              <a:t>How does this context change with ASD Students?</a:t>
            </a:r>
          </a:p>
          <a:p>
            <a:pPr indent="-317500" lvl="0" marL="457200" rtl="0">
              <a:spcBef>
                <a:spcPts val="0"/>
              </a:spcBef>
              <a:buSzPct val="100000"/>
              <a:buFont typeface="Oswald"/>
            </a:pPr>
            <a:r>
              <a:rPr lang="en" sz="1400">
                <a:latin typeface="Oswald"/>
                <a:ea typeface="Oswald"/>
                <a:cs typeface="Oswald"/>
                <a:sym typeface="Oswald"/>
              </a:rPr>
              <a:t>Personal: support and independence matters</a:t>
            </a:r>
          </a:p>
          <a:p>
            <a:pPr indent="-317500" lvl="0" marL="457200" rtl="0">
              <a:spcBef>
                <a:spcPts val="0"/>
              </a:spcBef>
              <a:buSzPct val="100000"/>
              <a:buFont typeface="Oswald"/>
            </a:pPr>
            <a:r>
              <a:rPr lang="en" sz="1400">
                <a:latin typeface="Oswald"/>
                <a:ea typeface="Oswald"/>
                <a:cs typeface="Oswald"/>
                <a:sym typeface="Oswald"/>
              </a:rPr>
              <a:t>Social: social support and networking matters</a:t>
            </a:r>
          </a:p>
          <a:p>
            <a:pPr indent="-317500" lvl="0" marL="457200" rtl="0">
              <a:spcBef>
                <a:spcPts val="0"/>
              </a:spcBef>
              <a:buSzPct val="100000"/>
              <a:buFont typeface="Oswald"/>
            </a:pPr>
            <a:r>
              <a:rPr lang="en" sz="1400">
                <a:latin typeface="Oswald"/>
                <a:ea typeface="Oswald"/>
                <a:cs typeface="Oswald"/>
                <a:sym typeface="Oswald"/>
              </a:rPr>
              <a:t>Academic: Engagement with professors matters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281" name="Shape 281"/>
        <p:cNvGrpSpPr/>
        <p:nvPr/>
      </p:nvGrpSpPr>
      <p:grpSpPr>
        <a:xfrm>
          <a:off x="0" y="0"/>
          <a:ext cx="0" cy="0"/>
          <a:chOff x="0" y="0"/>
          <a:chExt cx="0" cy="0"/>
        </a:xfrm>
      </p:grpSpPr>
      <p:sp>
        <p:nvSpPr>
          <p:cNvPr id="282" name="Shape 282"/>
          <p:cNvSpPr/>
          <p:nvPr/>
        </p:nvSpPr>
        <p:spPr>
          <a:xfrm>
            <a:off x="0" y="-7620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83" name="Shape 283"/>
          <p:cNvSpPr txBox="1"/>
          <p:nvPr>
            <p:ph idx="4294967295" type="title"/>
          </p:nvPr>
        </p:nvSpPr>
        <p:spPr>
          <a:xfrm>
            <a:off x="-441775" y="192250"/>
            <a:ext cx="44058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solidFill>
                  <a:srgbClr val="333333"/>
                </a:solidFill>
              </a:rPr>
              <a:t>Budgeting and Expenses </a:t>
            </a:r>
          </a:p>
        </p:txBody>
      </p:sp>
      <p:graphicFrame>
        <p:nvGraphicFramePr>
          <p:cNvPr id="284" name="Shape 284"/>
          <p:cNvGraphicFramePr/>
          <p:nvPr/>
        </p:nvGraphicFramePr>
        <p:xfrm>
          <a:off x="3084175" y="1204450"/>
          <a:ext cx="3000000" cy="3000000"/>
        </p:xfrm>
        <a:graphic>
          <a:graphicData uri="http://schemas.openxmlformats.org/drawingml/2006/table">
            <a:tbl>
              <a:tblPr>
                <a:noFill/>
                <a:tableStyleId>{44153287-ECCD-4E78-80BD-1B54B089B561}</a:tableStyleId>
              </a:tblPr>
              <a:tblGrid>
                <a:gridCol w="1223475"/>
                <a:gridCol w="1106925"/>
                <a:gridCol w="1165200"/>
                <a:gridCol w="1165200"/>
                <a:gridCol w="1165200"/>
              </a:tblGrid>
              <a:tr h="411950">
                <a:tc>
                  <a:txBody>
                    <a:bodyPr>
                      <a:noAutofit/>
                    </a:bodyPr>
                    <a:lstStyle/>
                    <a:p>
                      <a:pPr lvl="0" rtl="0">
                        <a:spcBef>
                          <a:spcPts val="0"/>
                        </a:spcBef>
                        <a:buNone/>
                      </a:pPr>
                      <a:r>
                        <a:rPr lang="en">
                          <a:solidFill>
                            <a:srgbClr val="FFFFFF"/>
                          </a:solidFill>
                        </a:rPr>
                        <a:t> </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solidFill>
                      <a:schemeClr val="accent2"/>
                    </a:solidFill>
                  </a:tcPr>
                </a:tc>
                <a:tc>
                  <a:txBody>
                    <a:bodyPr>
                      <a:noAutofit/>
                    </a:bodyPr>
                    <a:lstStyle/>
                    <a:p>
                      <a:pPr lvl="0" rtl="0">
                        <a:spcBef>
                          <a:spcPts val="0"/>
                        </a:spcBef>
                        <a:buNone/>
                      </a:pPr>
                      <a:r>
                        <a:rPr lang="en">
                          <a:solidFill>
                            <a:srgbClr val="FFFFFF"/>
                          </a:solidFill>
                        </a:rPr>
                        <a:t>Year 1</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solidFill>
                      <a:schemeClr val="accent2"/>
                    </a:solidFill>
                  </a:tcPr>
                </a:tc>
                <a:tc>
                  <a:txBody>
                    <a:bodyPr>
                      <a:noAutofit/>
                    </a:bodyPr>
                    <a:lstStyle/>
                    <a:p>
                      <a:pPr lvl="0" rtl="0">
                        <a:spcBef>
                          <a:spcPts val="0"/>
                        </a:spcBef>
                        <a:buNone/>
                      </a:pPr>
                      <a:r>
                        <a:rPr lang="en">
                          <a:solidFill>
                            <a:srgbClr val="FFFFFF"/>
                          </a:solidFill>
                        </a:rPr>
                        <a:t>Year 2*</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solidFill>
                      <a:schemeClr val="accent2"/>
                    </a:solidFill>
                  </a:tcPr>
                </a:tc>
                <a:tc>
                  <a:txBody>
                    <a:bodyPr>
                      <a:noAutofit/>
                    </a:bodyPr>
                    <a:lstStyle/>
                    <a:p>
                      <a:pPr lvl="0" rtl="0">
                        <a:spcBef>
                          <a:spcPts val="0"/>
                        </a:spcBef>
                        <a:buNone/>
                      </a:pPr>
                      <a:r>
                        <a:rPr lang="en">
                          <a:solidFill>
                            <a:srgbClr val="FFFFFF"/>
                          </a:solidFill>
                        </a:rPr>
                        <a:t>Year 3*</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solidFill>
                      <a:schemeClr val="accent2"/>
                    </a:solidFill>
                  </a:tcPr>
                </a:tc>
                <a:tc>
                  <a:txBody>
                    <a:bodyPr>
                      <a:noAutofit/>
                    </a:bodyPr>
                    <a:lstStyle/>
                    <a:p>
                      <a:pPr lvl="0" rtl="0">
                        <a:spcBef>
                          <a:spcPts val="0"/>
                        </a:spcBef>
                        <a:buNone/>
                      </a:pPr>
                      <a:r>
                        <a:rPr lang="en">
                          <a:solidFill>
                            <a:srgbClr val="FFFFFF"/>
                          </a:solidFill>
                        </a:rPr>
                        <a:t>Year 4*</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solidFill>
                      <a:schemeClr val="accent2"/>
                    </a:solidFill>
                  </a:tcPr>
                </a:tc>
              </a:tr>
              <a:tr h="411950">
                <a:tc>
                  <a:txBody>
                    <a:bodyPr>
                      <a:noAutofit/>
                    </a:bodyPr>
                    <a:lstStyle/>
                    <a:p>
                      <a:pPr lvl="0" rtl="0">
                        <a:spcBef>
                          <a:spcPts val="0"/>
                        </a:spcBef>
                        <a:buNone/>
                      </a:pPr>
                      <a:r>
                        <a:rPr lang="en">
                          <a:solidFill>
                            <a:srgbClr val="FFFFFF"/>
                          </a:solidFill>
                        </a:rPr>
                        <a:t>Staffing</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$15,000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$15</a:t>
                      </a:r>
                      <a:r>
                        <a:rPr lang="en">
                          <a:solidFill>
                            <a:srgbClr val="FFFFFF"/>
                          </a:solidFill>
                        </a:rPr>
                        <a:t>,150 </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$15,301</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a:t>
                      </a:r>
                      <a:r>
                        <a:rPr lang="en">
                          <a:solidFill>
                            <a:srgbClr val="FFFFFF"/>
                          </a:solidFill>
                        </a:rPr>
                        <a:t>5,454 </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r>
              <a:tr h="411950">
                <a:tc>
                  <a:txBody>
                    <a:bodyPr>
                      <a:noAutofit/>
                    </a:bodyPr>
                    <a:lstStyle/>
                    <a:p>
                      <a:pPr lvl="0" rtl="0">
                        <a:spcBef>
                          <a:spcPts val="0"/>
                        </a:spcBef>
                        <a:buNone/>
                      </a:pPr>
                      <a:r>
                        <a:rPr lang="en">
                          <a:solidFill>
                            <a:srgbClr val="FFFFFF"/>
                          </a:solidFill>
                        </a:rPr>
                        <a:t>Training</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a:t>
                      </a:r>
                      <a:r>
                        <a:rPr lang="en">
                          <a:solidFill>
                            <a:srgbClr val="FFFFFF"/>
                          </a:solidFill>
                        </a:rPr>
                        <a:t>2,000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a:t>
                      </a:r>
                      <a:r>
                        <a:rPr lang="en">
                          <a:solidFill>
                            <a:srgbClr val="FFFFFF"/>
                          </a:solidFill>
                        </a:rPr>
                        <a:t>2,200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a:t>
                      </a:r>
                      <a:r>
                        <a:rPr lang="en">
                          <a:solidFill>
                            <a:srgbClr val="FFFFFF"/>
                          </a:solidFill>
                        </a:rPr>
                        <a:t>2,420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a:t>
                      </a:r>
                      <a:r>
                        <a:rPr lang="en">
                          <a:solidFill>
                            <a:srgbClr val="FFFFFF"/>
                          </a:solidFill>
                        </a:rPr>
                        <a:t>2,662</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r>
              <a:tr h="631950">
                <a:tc>
                  <a:txBody>
                    <a:bodyPr>
                      <a:noAutofit/>
                    </a:bodyPr>
                    <a:lstStyle/>
                    <a:p>
                      <a:pPr lvl="0" rtl="0">
                        <a:spcBef>
                          <a:spcPts val="0"/>
                        </a:spcBef>
                        <a:buNone/>
                      </a:pPr>
                      <a:r>
                        <a:rPr lang="en">
                          <a:solidFill>
                            <a:srgbClr val="FFFFFF"/>
                          </a:solidFill>
                        </a:rPr>
                        <a:t>Summer Program</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$1000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$1100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$1210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$1331</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r>
              <a:tr h="631950">
                <a:tc>
                  <a:txBody>
                    <a:bodyPr>
                      <a:noAutofit/>
                    </a:bodyPr>
                    <a:lstStyle/>
                    <a:p>
                      <a:pPr lvl="0" rtl="0">
                        <a:spcBef>
                          <a:spcPts val="0"/>
                        </a:spcBef>
                        <a:buNone/>
                      </a:pPr>
                      <a:r>
                        <a:rPr lang="en">
                          <a:solidFill>
                            <a:srgbClr val="FFFFFF"/>
                          </a:solidFill>
                        </a:rPr>
                        <a:t>Additional Expenses</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$500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$550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$605</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$665</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r>
              <a:tr h="411950">
                <a:tc>
                  <a:txBody>
                    <a:bodyPr>
                      <a:noAutofit/>
                    </a:bodyPr>
                    <a:lstStyle/>
                    <a:p>
                      <a:pPr lvl="0" rtl="0">
                        <a:spcBef>
                          <a:spcPts val="0"/>
                        </a:spcBef>
                        <a:buNone/>
                      </a:pPr>
                      <a:r>
                        <a:rPr lang="en">
                          <a:solidFill>
                            <a:srgbClr val="FFFFFF"/>
                          </a:solidFill>
                        </a:rPr>
                        <a:t> Annual Total</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 $18,500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 $19,000</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 $19,536</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c>
                  <a:txBody>
                    <a:bodyPr>
                      <a:noAutofit/>
                    </a:bodyPr>
                    <a:lstStyle/>
                    <a:p>
                      <a:pPr lvl="0" rtl="0">
                        <a:spcBef>
                          <a:spcPts val="0"/>
                        </a:spcBef>
                        <a:buNone/>
                      </a:pPr>
                      <a:r>
                        <a:rPr lang="en">
                          <a:solidFill>
                            <a:srgbClr val="FFFFFF"/>
                          </a:solidFill>
                        </a:rPr>
                        <a:t> $20,112</a:t>
                      </a:r>
                    </a:p>
                  </a:txBody>
                  <a:tcPr marT="91425" marB="91425" marR="68575" marL="68575">
                    <a:lnL cap="flat" cmpd="sng" w="12700">
                      <a:solidFill>
                        <a:srgbClr val="F3F3F3"/>
                      </a:solidFill>
                      <a:prstDash val="solid"/>
                      <a:round/>
                      <a:headEnd len="med" w="med" type="none"/>
                      <a:tailEnd len="med" w="med" type="none"/>
                    </a:lnL>
                    <a:lnR cap="flat" cmpd="sng" w="12700">
                      <a:solidFill>
                        <a:srgbClr val="F3F3F3"/>
                      </a:solidFill>
                      <a:prstDash val="solid"/>
                      <a:round/>
                      <a:headEnd len="med" w="med" type="none"/>
                      <a:tailEnd len="med" w="med" type="none"/>
                    </a:lnR>
                    <a:lnT cap="flat" cmpd="sng" w="12700">
                      <a:solidFill>
                        <a:srgbClr val="F3F3F3"/>
                      </a:solidFill>
                      <a:prstDash val="solid"/>
                      <a:round/>
                      <a:headEnd len="med" w="med" type="none"/>
                      <a:tailEnd len="med" w="med" type="none"/>
                    </a:lnT>
                    <a:lnB cap="flat" cmpd="sng" w="12700">
                      <a:solidFill>
                        <a:srgbClr val="F3F3F3"/>
                      </a:solidFill>
                      <a:prstDash val="solid"/>
                      <a:round/>
                      <a:headEnd len="med" w="med" type="none"/>
                      <a:tailEnd len="med" w="med" type="none"/>
                    </a:lnB>
                  </a:tcPr>
                </a:tc>
              </a:tr>
            </a:tbl>
          </a:graphicData>
        </a:graphic>
      </p:graphicFrame>
      <p:sp>
        <p:nvSpPr>
          <p:cNvPr id="285" name="Shape 285"/>
          <p:cNvSpPr txBox="1"/>
          <p:nvPr/>
        </p:nvSpPr>
        <p:spPr>
          <a:xfrm>
            <a:off x="3229150" y="441775"/>
            <a:ext cx="6058500" cy="706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86" name="Shape 286"/>
          <p:cNvSpPr txBox="1"/>
          <p:nvPr/>
        </p:nvSpPr>
        <p:spPr>
          <a:xfrm>
            <a:off x="6363625" y="4116150"/>
            <a:ext cx="2780400" cy="3576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*Based on 10% yearly inflation</a:t>
            </a:r>
          </a:p>
        </p:txBody>
      </p:sp>
      <p:sp>
        <p:nvSpPr>
          <p:cNvPr id="287" name="Shape 287"/>
          <p:cNvSpPr txBox="1"/>
          <p:nvPr/>
        </p:nvSpPr>
        <p:spPr>
          <a:xfrm>
            <a:off x="0" y="1041325"/>
            <a:ext cx="2924100" cy="3860100"/>
          </a:xfrm>
          <a:prstGeom prst="rect">
            <a:avLst/>
          </a:prstGeom>
          <a:noFill/>
          <a:ln>
            <a:noFill/>
          </a:ln>
        </p:spPr>
        <p:txBody>
          <a:bodyPr anchorCtr="0" anchor="t" bIns="91425" lIns="91425" rIns="91425" tIns="91425">
            <a:noAutofit/>
          </a:bodyPr>
          <a:lstStyle/>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Based on a model adapted from a similar institution (University of Washington)</a:t>
            </a:r>
          </a:p>
          <a:p>
            <a:pPr lvl="0" rtl="0">
              <a:spcBef>
                <a:spcPts val="0"/>
              </a:spcBef>
              <a:buNone/>
            </a:pPr>
            <a:r>
              <a:t/>
            </a:r>
            <a:endParaRPr>
              <a:solidFill>
                <a:srgbClr val="434343"/>
              </a:solidFill>
              <a:latin typeface="Oswald"/>
              <a:ea typeface="Oswald"/>
              <a:cs typeface="Oswald"/>
              <a:sym typeface="Oswald"/>
            </a:endParaRP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FY 2016, this institution allocated $700,000 for Additional  operations Support for Disabled Students*</a:t>
            </a:r>
          </a:p>
          <a:p>
            <a:pPr lvl="0" rtl="0">
              <a:spcBef>
                <a:spcPts val="0"/>
              </a:spcBef>
              <a:buNone/>
            </a:pPr>
            <a:r>
              <a:t/>
            </a:r>
            <a:endParaRPr>
              <a:solidFill>
                <a:srgbClr val="434343"/>
              </a:solidFill>
              <a:latin typeface="Oswald"/>
              <a:ea typeface="Oswald"/>
              <a:cs typeface="Oswald"/>
              <a:sym typeface="Oswald"/>
            </a:endParaRP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Our budget request would come from a similar, General Operating Fund (GOF) that our institution has</a:t>
            </a:r>
          </a:p>
          <a:p>
            <a:pPr lvl="0" rtl="0">
              <a:spcBef>
                <a:spcPts val="0"/>
              </a:spcBef>
              <a:buNone/>
            </a:pPr>
            <a:r>
              <a:t/>
            </a:r>
            <a:endParaRPr>
              <a:solidFill>
                <a:srgbClr val="434343"/>
              </a:solidFill>
              <a:latin typeface="Oswald"/>
              <a:ea typeface="Oswald"/>
              <a:cs typeface="Oswald"/>
              <a:sym typeface="Oswald"/>
            </a:endParaRPr>
          </a:p>
          <a:p>
            <a:pPr indent="-228600" lvl="0" marL="457200" rtl="0">
              <a:spcBef>
                <a:spcPts val="0"/>
              </a:spcBef>
              <a:buClr>
                <a:srgbClr val="434343"/>
              </a:buClr>
              <a:buFont typeface="Oswald"/>
              <a:buChar char="●"/>
            </a:pPr>
            <a:r>
              <a:rPr lang="en">
                <a:solidFill>
                  <a:srgbClr val="434343"/>
                </a:solidFill>
                <a:latin typeface="Oswald"/>
                <a:ea typeface="Oswald"/>
                <a:cs typeface="Oswald"/>
                <a:sym typeface="Oswald"/>
              </a:rPr>
              <a:t>Program staffing will be supported by Student Affairs’ Graduate Assistants and Interns</a:t>
            </a:r>
          </a:p>
          <a:p>
            <a:pPr lvl="0">
              <a:spcBef>
                <a:spcPts val="0"/>
              </a:spcBef>
              <a:buNone/>
            </a:pPr>
            <a:r>
              <a:t/>
            </a:r>
            <a:endParaRPr/>
          </a:p>
          <a:p>
            <a:pPr lvl="0">
              <a:spcBef>
                <a:spcPts val="0"/>
              </a:spcBef>
              <a:buNone/>
            </a:pPr>
            <a:r>
              <a:t/>
            </a:r>
            <a:endParaRPr/>
          </a:p>
          <a:p>
            <a:pPr lvl="0">
              <a:spcBef>
                <a:spcPts val="0"/>
              </a:spcBef>
              <a:buNone/>
            </a:pPr>
            <a:r>
              <a:t/>
            </a:r>
            <a:endParaRPr/>
          </a:p>
        </p:txBody>
      </p:sp>
      <p:sp>
        <p:nvSpPr>
          <p:cNvPr id="288" name="Shape 288"/>
          <p:cNvSpPr txBox="1"/>
          <p:nvPr/>
        </p:nvSpPr>
        <p:spPr>
          <a:xfrm>
            <a:off x="2710725" y="4825225"/>
            <a:ext cx="9144000" cy="706800"/>
          </a:xfrm>
          <a:prstGeom prst="rect">
            <a:avLst/>
          </a:prstGeom>
          <a:noFill/>
          <a:ln>
            <a:noFill/>
          </a:ln>
        </p:spPr>
        <p:txBody>
          <a:bodyPr anchorCtr="0" anchor="t" bIns="91425" lIns="91425" rIns="91425" tIns="91425">
            <a:noAutofit/>
          </a:bodyPr>
          <a:lstStyle/>
          <a:p>
            <a:pPr lvl="0">
              <a:spcBef>
                <a:spcPts val="0"/>
              </a:spcBef>
              <a:buNone/>
            </a:pPr>
            <a:r>
              <a:rPr lang="en" sz="1000"/>
              <a:t>*Adapted from: https://opb.washington.edu/sites/default/files/opb/Budget/FY16_Complete_Budget-adopted.pdf</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4135"/>
        </a:solidFill>
      </p:bgPr>
    </p:bg>
    <p:spTree>
      <p:nvGrpSpPr>
        <p:cNvPr id="74" name="Shape 74"/>
        <p:cNvGrpSpPr/>
        <p:nvPr/>
      </p:nvGrpSpPr>
      <p:grpSpPr>
        <a:xfrm>
          <a:off x="0" y="0"/>
          <a:ext cx="0" cy="0"/>
          <a:chOff x="0" y="0"/>
          <a:chExt cx="0" cy="0"/>
        </a:xfrm>
      </p:grpSpPr>
      <p:sp>
        <p:nvSpPr>
          <p:cNvPr id="75" name="Shape 75"/>
          <p:cNvSpPr txBox="1"/>
          <p:nvPr>
            <p:ph type="ctrTitle"/>
          </p:nvPr>
        </p:nvSpPr>
        <p:spPr>
          <a:xfrm>
            <a:off x="671257" y="990800"/>
            <a:ext cx="7801500" cy="1730100"/>
          </a:xfrm>
          <a:prstGeom prst="rect">
            <a:avLst/>
          </a:prstGeom>
        </p:spPr>
        <p:txBody>
          <a:bodyPr anchorCtr="0" anchor="b" bIns="91425" lIns="91425" rIns="91425" tIns="91425">
            <a:noAutofit/>
          </a:bodyPr>
          <a:lstStyle/>
          <a:p>
            <a:pPr lvl="0" rtl="0" algn="l">
              <a:spcBef>
                <a:spcPts val="0"/>
              </a:spcBef>
              <a:buNone/>
            </a:pPr>
            <a:r>
              <a:rPr lang="en"/>
              <a:t>Cultivating Connections</a:t>
            </a:r>
          </a:p>
          <a:p>
            <a:pPr lvl="0" rtl="0" algn="l">
              <a:spcBef>
                <a:spcPts val="0"/>
              </a:spcBef>
              <a:buNone/>
            </a:pPr>
            <a:r>
              <a:rPr lang="en" sz="1800"/>
              <a:t>A program based on the holistic needs of students with Autism Spectrum Disorder (ASD)</a:t>
            </a:r>
          </a:p>
        </p:txBody>
      </p:sp>
      <p:sp>
        <p:nvSpPr>
          <p:cNvPr id="76" name="Shape 76"/>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rtl="0">
              <a:spcBef>
                <a:spcPts val="0"/>
              </a:spcBef>
              <a:buNone/>
            </a:pPr>
            <a:r>
              <a:rPr lang="en"/>
              <a:t>Seattle University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292" name="Shape 292"/>
        <p:cNvGrpSpPr/>
        <p:nvPr/>
      </p:nvGrpSpPr>
      <p:grpSpPr>
        <a:xfrm>
          <a:off x="0" y="0"/>
          <a:ext cx="0" cy="0"/>
          <a:chOff x="0" y="0"/>
          <a:chExt cx="0" cy="0"/>
        </a:xfrm>
      </p:grpSpPr>
      <p:sp>
        <p:nvSpPr>
          <p:cNvPr id="293" name="Shape 293"/>
          <p:cNvSpPr txBox="1"/>
          <p:nvPr>
            <p:ph type="title"/>
          </p:nvPr>
        </p:nvSpPr>
        <p:spPr>
          <a:xfrm>
            <a:off x="299125" y="0"/>
            <a:ext cx="2808000" cy="755700"/>
          </a:xfrm>
          <a:prstGeom prst="rect">
            <a:avLst/>
          </a:prstGeom>
        </p:spPr>
        <p:txBody>
          <a:bodyPr anchorCtr="0" anchor="b" bIns="91425" lIns="91425" rIns="91425" tIns="91425">
            <a:noAutofit/>
          </a:bodyPr>
          <a:lstStyle/>
          <a:p>
            <a:pPr lvl="0" rtl="0">
              <a:spcBef>
                <a:spcPts val="0"/>
              </a:spcBef>
              <a:buNone/>
            </a:pPr>
            <a:r>
              <a:rPr lang="en"/>
              <a:t>References</a:t>
            </a:r>
          </a:p>
        </p:txBody>
      </p:sp>
      <p:sp>
        <p:nvSpPr>
          <p:cNvPr id="294" name="Shape 294"/>
          <p:cNvSpPr txBox="1"/>
          <p:nvPr/>
        </p:nvSpPr>
        <p:spPr>
          <a:xfrm>
            <a:off x="576750" y="755700"/>
            <a:ext cx="7990500" cy="4076100"/>
          </a:xfrm>
          <a:prstGeom prst="rect">
            <a:avLst/>
          </a:prstGeom>
          <a:noFill/>
          <a:ln>
            <a:noFill/>
          </a:ln>
        </p:spPr>
        <p:txBody>
          <a:bodyPr anchorCtr="0" anchor="t" bIns="91425" lIns="91425" rIns="91425" tIns="91425">
            <a:noAutofit/>
          </a:bodyPr>
          <a:lstStyle/>
          <a:p>
            <a:pPr lvl="0" rtl="0">
              <a:spcBef>
                <a:spcPts val="0"/>
              </a:spcBef>
              <a:buNone/>
            </a:pPr>
            <a:r>
              <a:rPr lang="en"/>
              <a:t>Cai, R. Y., &amp; Richdale, A. L. (2015). Educational experiences and needs of higher education			students with autism spectrum disorder. Journal of Autism and Developmental Disorders.		doi:10.1007/s10803-015-2535-1</a:t>
            </a:r>
          </a:p>
          <a:p>
            <a:pPr lvl="0" rtl="0">
              <a:spcBef>
                <a:spcPts val="0"/>
              </a:spcBef>
              <a:buNone/>
            </a:pPr>
            <a:r>
              <a:rPr lang="en"/>
              <a:t>Orlando, A., Klinepeter, E., &amp; Foster, M. (2016). Retrospectives on factors influencing inclusive		opportunities for college students with extensive support needs. International Journal Of	 	Inclusive Education, 20(12), 1239-1251. doi:10.1080/13603116.2016.1159255</a:t>
            </a:r>
            <a:br>
              <a:rPr lang="en"/>
            </a:br>
            <a:r>
              <a:rPr lang="en"/>
              <a:t>Reason, R. D. (2009). An examination of persistence research through the lens of a				 comprehensive conceptual framework. Journal of College Student Development, 50(6),		 659–682. doi:10.1353/csd.0.0098</a:t>
            </a:r>
            <a:br>
              <a:rPr lang="en"/>
            </a:br>
            <a:r>
              <a:rPr lang="en"/>
              <a:t>Sinclair-Chapman, V. (2015). Leveraging diversity in political science for institutional and			disciplinary change. PS: Political Science &amp; Politics, 48(03), 454–458.						doi:10.1017/s1049096515000232</a:t>
            </a:r>
            <a:br>
              <a:rPr lang="en"/>
            </a:br>
            <a:r>
              <a:rPr lang="en"/>
              <a:t>Stephens, N. M., Fryberg, S. A., Markus, H. R., Johnson, C. S., &amp; Covarrubias, R. (2012). Unseen		disadvantage: How American universities’ focus on independence undermines the academic		performance of first-generation college students. Journal of Personality and Social 			Psychology, 102(6), 1178–1197. doi:10.1037/a0027143</a:t>
            </a:r>
          </a:p>
          <a:p>
            <a:pPr lvl="0" rtl="0">
              <a:spcBef>
                <a:spcPts val="0"/>
              </a:spcBef>
              <a:buNone/>
            </a:pPr>
            <a:r>
              <a:rPr lang="en"/>
              <a:t>Wehman, P., Schall, C., Carr, S., Targett, P., West, M., &amp; Cifu, G. (2014). Transition From School to		 Adulthood for Youth With Autism Spectrum Disorder: What We Know and What We Need to		 Know. Journal Of Disability Policy Studies, 25(1), 30-40. doi:10.1177/1044207313518071</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80" name="Shape 80"/>
        <p:cNvGrpSpPr/>
        <p:nvPr/>
      </p:nvGrpSpPr>
      <p:grpSpPr>
        <a:xfrm>
          <a:off x="0" y="0"/>
          <a:ext cx="0" cy="0"/>
          <a:chOff x="0" y="0"/>
          <a:chExt cx="0" cy="0"/>
        </a:xfrm>
      </p:grpSpPr>
      <p:sp>
        <p:nvSpPr>
          <p:cNvPr id="81" name="Shape 81"/>
          <p:cNvSpPr/>
          <p:nvPr/>
        </p:nvSpPr>
        <p:spPr>
          <a:xfrm>
            <a:off x="0" y="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2" name="Shape 82"/>
          <p:cNvSpPr txBox="1"/>
          <p:nvPr>
            <p:ph type="title"/>
          </p:nvPr>
        </p:nvSpPr>
        <p:spPr>
          <a:xfrm>
            <a:off x="235500" y="292625"/>
            <a:ext cx="8520600" cy="572700"/>
          </a:xfrm>
          <a:prstGeom prst="rect">
            <a:avLst/>
          </a:prstGeom>
        </p:spPr>
        <p:txBody>
          <a:bodyPr anchorCtr="0" anchor="t" bIns="91425" lIns="91425" rIns="91425" tIns="91425">
            <a:noAutofit/>
          </a:bodyPr>
          <a:lstStyle/>
          <a:p>
            <a:pPr lvl="0" rtl="0">
              <a:spcBef>
                <a:spcPts val="0"/>
              </a:spcBef>
              <a:buNone/>
            </a:pPr>
            <a:r>
              <a:rPr lang="en"/>
              <a:t>Cultivating Connections: A Program Overview  </a:t>
            </a:r>
          </a:p>
        </p:txBody>
      </p:sp>
      <p:cxnSp>
        <p:nvCxnSpPr>
          <p:cNvPr id="83" name="Shape 83"/>
          <p:cNvCxnSpPr/>
          <p:nvPr/>
        </p:nvCxnSpPr>
        <p:spPr>
          <a:xfrm>
            <a:off x="90837" y="2507950"/>
            <a:ext cx="0" cy="1038600"/>
          </a:xfrm>
          <a:prstGeom prst="straightConnector1">
            <a:avLst/>
          </a:prstGeom>
          <a:noFill/>
          <a:ln cap="flat" cmpd="sng" w="9525">
            <a:solidFill>
              <a:srgbClr val="B7B7B7"/>
            </a:solidFill>
            <a:prstDash val="solid"/>
            <a:round/>
            <a:headEnd len="lg" w="lg" type="none"/>
            <a:tailEnd len="lg" w="lg" type="none"/>
          </a:ln>
        </p:spPr>
      </p:cxnSp>
      <p:grpSp>
        <p:nvGrpSpPr>
          <p:cNvPr id="84" name="Shape 84"/>
          <p:cNvGrpSpPr/>
          <p:nvPr/>
        </p:nvGrpSpPr>
        <p:grpSpPr>
          <a:xfrm>
            <a:off x="1214075" y="2103001"/>
            <a:ext cx="6563424" cy="1232700"/>
            <a:chOff x="928950" y="3291526"/>
            <a:chExt cx="6563424" cy="1232700"/>
          </a:xfrm>
        </p:grpSpPr>
        <p:cxnSp>
          <p:nvCxnSpPr>
            <p:cNvPr id="85" name="Shape 85"/>
            <p:cNvCxnSpPr>
              <a:stCxn id="86" idx="6"/>
              <a:endCxn id="87" idx="2"/>
            </p:cNvCxnSpPr>
            <p:nvPr/>
          </p:nvCxnSpPr>
          <p:spPr>
            <a:xfrm flipH="1" rot="10800000">
              <a:off x="2116050" y="3906976"/>
              <a:ext cx="4189200" cy="900"/>
            </a:xfrm>
            <a:prstGeom prst="straightConnector1">
              <a:avLst/>
            </a:prstGeom>
            <a:noFill/>
            <a:ln cap="flat" cmpd="sng" w="19050">
              <a:solidFill>
                <a:schemeClr val="dk1"/>
              </a:solidFill>
              <a:prstDash val="dot"/>
              <a:round/>
              <a:headEnd len="lg" w="lg" type="none"/>
              <a:tailEnd len="lg" w="lg" type="none"/>
            </a:ln>
          </p:spPr>
        </p:cxnSp>
        <p:sp>
          <p:nvSpPr>
            <p:cNvPr id="88" name="Shape 88"/>
            <p:cNvSpPr/>
            <p:nvPr/>
          </p:nvSpPr>
          <p:spPr>
            <a:xfrm>
              <a:off x="3586950" y="3324225"/>
              <a:ext cx="1187100"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6305275" y="3310137"/>
              <a:ext cx="1187099"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a:off x="928950" y="3291526"/>
              <a:ext cx="1187099" cy="1232700"/>
            </a:xfrm>
            <a:prstGeom prst="ellipse">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grpSp>
      <p:sp>
        <p:nvSpPr>
          <p:cNvPr id="89" name="Shape 89"/>
          <p:cNvSpPr txBox="1"/>
          <p:nvPr>
            <p:ph type="title"/>
          </p:nvPr>
        </p:nvSpPr>
        <p:spPr>
          <a:xfrm>
            <a:off x="991087" y="3513336"/>
            <a:ext cx="1814100" cy="392100"/>
          </a:xfrm>
          <a:prstGeom prst="rect">
            <a:avLst/>
          </a:prstGeom>
        </p:spPr>
        <p:txBody>
          <a:bodyPr anchorCtr="0" anchor="ctr" bIns="91425" lIns="91425" rIns="91425" tIns="91425">
            <a:noAutofit/>
          </a:bodyPr>
          <a:lstStyle/>
          <a:p>
            <a:pPr lvl="0" rtl="0">
              <a:spcBef>
                <a:spcPts val="0"/>
              </a:spcBef>
              <a:buNone/>
            </a:pPr>
            <a:r>
              <a:rPr lang="en" sz="1700"/>
              <a:t>Phase One: </a:t>
            </a:r>
          </a:p>
        </p:txBody>
      </p:sp>
      <p:sp>
        <p:nvSpPr>
          <p:cNvPr id="90" name="Shape 90"/>
          <p:cNvSpPr txBox="1"/>
          <p:nvPr>
            <p:ph idx="1" type="body"/>
          </p:nvPr>
        </p:nvSpPr>
        <p:spPr>
          <a:xfrm>
            <a:off x="991075" y="3803404"/>
            <a:ext cx="1814100" cy="1949700"/>
          </a:xfrm>
          <a:prstGeom prst="rect">
            <a:avLst/>
          </a:prstGeom>
        </p:spPr>
        <p:txBody>
          <a:bodyPr anchorCtr="0" anchor="t" bIns="91425" lIns="91425" rIns="91425" tIns="91425">
            <a:noAutofit/>
          </a:bodyPr>
          <a:lstStyle/>
          <a:p>
            <a:pPr lvl="0">
              <a:spcBef>
                <a:spcPts val="0"/>
              </a:spcBef>
              <a:spcAft>
                <a:spcPts val="0"/>
              </a:spcAft>
              <a:buNone/>
            </a:pPr>
            <a:r>
              <a:rPr lang="en" sz="1200">
                <a:solidFill>
                  <a:srgbClr val="434343"/>
                </a:solidFill>
                <a:latin typeface="Oswald"/>
                <a:ea typeface="Oswald"/>
                <a:cs typeface="Oswald"/>
                <a:sym typeface="Oswald"/>
              </a:rPr>
              <a:t>Training of ASD professional</a:t>
            </a:r>
          </a:p>
          <a:p>
            <a:pPr lvl="0">
              <a:spcBef>
                <a:spcPts val="0"/>
              </a:spcBef>
              <a:spcAft>
                <a:spcPts val="0"/>
              </a:spcAft>
              <a:buNone/>
            </a:pPr>
            <a:r>
              <a:rPr lang="en" sz="1200">
                <a:solidFill>
                  <a:srgbClr val="434343"/>
                </a:solidFill>
                <a:latin typeface="Oswald"/>
                <a:ea typeface="Oswald"/>
                <a:cs typeface="Oswald"/>
                <a:sym typeface="Oswald"/>
              </a:rPr>
              <a:t>Campus Awareness</a:t>
            </a:r>
          </a:p>
          <a:p>
            <a:pPr lvl="0" rtl="0">
              <a:spcBef>
                <a:spcPts val="0"/>
              </a:spcBef>
              <a:spcAft>
                <a:spcPts val="0"/>
              </a:spcAft>
              <a:buNone/>
            </a:pPr>
            <a:r>
              <a:rPr lang="en" sz="1200">
                <a:solidFill>
                  <a:srgbClr val="434343"/>
                </a:solidFill>
                <a:latin typeface="Oswald"/>
                <a:ea typeface="Oswald"/>
                <a:cs typeface="Oswald"/>
                <a:sym typeface="Oswald"/>
              </a:rPr>
              <a:t>Partnerships on campus</a:t>
            </a:r>
          </a:p>
        </p:txBody>
      </p:sp>
      <p:sp>
        <p:nvSpPr>
          <p:cNvPr id="91" name="Shape 91"/>
          <p:cNvSpPr txBox="1"/>
          <p:nvPr/>
        </p:nvSpPr>
        <p:spPr>
          <a:xfrm>
            <a:off x="180900" y="1067437"/>
            <a:ext cx="8963100" cy="824700"/>
          </a:xfrm>
          <a:prstGeom prst="rect">
            <a:avLst/>
          </a:prstGeom>
          <a:noFill/>
          <a:ln>
            <a:noFill/>
          </a:ln>
        </p:spPr>
        <p:txBody>
          <a:bodyPr anchorCtr="0" anchor="t" bIns="91425" lIns="91425" rIns="91425" tIns="91425">
            <a:noAutofit/>
          </a:bodyPr>
          <a:lstStyle/>
          <a:p>
            <a:pPr lvl="0">
              <a:spcBef>
                <a:spcPts val="0"/>
              </a:spcBef>
              <a:buNone/>
            </a:pPr>
            <a:r>
              <a:rPr lang="en"/>
              <a:t>“Emerging practices dictate that ensuring the success of students with ASD in higher education requires two type of supports: those that indirectly impact student outcomes by creating a </a:t>
            </a:r>
            <a:r>
              <a:rPr lang="en"/>
              <a:t>welcoming</a:t>
            </a:r>
            <a:r>
              <a:rPr lang="en"/>
              <a:t> and supportive campus climate; and those that directly assist individuals with ASD through specific Services” </a:t>
            </a:r>
          </a:p>
        </p:txBody>
      </p:sp>
      <p:sp>
        <p:nvSpPr>
          <p:cNvPr id="92" name="Shape 92"/>
          <p:cNvSpPr txBox="1"/>
          <p:nvPr>
            <p:ph type="title"/>
          </p:nvPr>
        </p:nvSpPr>
        <p:spPr>
          <a:xfrm>
            <a:off x="3555824" y="3589536"/>
            <a:ext cx="1814100" cy="392100"/>
          </a:xfrm>
          <a:prstGeom prst="rect">
            <a:avLst/>
          </a:prstGeom>
        </p:spPr>
        <p:txBody>
          <a:bodyPr anchorCtr="0" anchor="ctr" bIns="91425" lIns="91425" rIns="91425" tIns="91425">
            <a:noAutofit/>
          </a:bodyPr>
          <a:lstStyle/>
          <a:p>
            <a:pPr lvl="0" rtl="0">
              <a:spcBef>
                <a:spcPts val="0"/>
              </a:spcBef>
              <a:buNone/>
            </a:pPr>
            <a:r>
              <a:rPr lang="en" sz="1700"/>
              <a:t>Phase two:</a:t>
            </a:r>
          </a:p>
        </p:txBody>
      </p:sp>
      <p:sp>
        <p:nvSpPr>
          <p:cNvPr id="93" name="Shape 93"/>
          <p:cNvSpPr txBox="1"/>
          <p:nvPr>
            <p:ph idx="1" type="body"/>
          </p:nvPr>
        </p:nvSpPr>
        <p:spPr>
          <a:xfrm>
            <a:off x="3555812" y="3836629"/>
            <a:ext cx="1814100" cy="1949700"/>
          </a:xfrm>
          <a:prstGeom prst="rect">
            <a:avLst/>
          </a:prstGeom>
        </p:spPr>
        <p:txBody>
          <a:bodyPr anchorCtr="0" anchor="t" bIns="91425" lIns="91425" rIns="91425" tIns="91425">
            <a:noAutofit/>
          </a:bodyPr>
          <a:lstStyle/>
          <a:p>
            <a:pPr lvl="0" rtl="0">
              <a:spcBef>
                <a:spcPts val="0"/>
              </a:spcBef>
              <a:buNone/>
            </a:pPr>
            <a:r>
              <a:rPr lang="en" sz="1200">
                <a:solidFill>
                  <a:srgbClr val="434343"/>
                </a:solidFill>
                <a:latin typeface="Oswald"/>
                <a:ea typeface="Oswald"/>
                <a:cs typeface="Oswald"/>
                <a:sym typeface="Oswald"/>
              </a:rPr>
              <a:t>Implementation of the Cultivating Connections Program with first cohort accepted</a:t>
            </a:r>
          </a:p>
        </p:txBody>
      </p:sp>
      <p:sp>
        <p:nvSpPr>
          <p:cNvPr id="94" name="Shape 94"/>
          <p:cNvSpPr txBox="1"/>
          <p:nvPr>
            <p:ph type="title"/>
          </p:nvPr>
        </p:nvSpPr>
        <p:spPr>
          <a:xfrm>
            <a:off x="6320637" y="3546561"/>
            <a:ext cx="1814100" cy="392100"/>
          </a:xfrm>
          <a:prstGeom prst="rect">
            <a:avLst/>
          </a:prstGeom>
        </p:spPr>
        <p:txBody>
          <a:bodyPr anchorCtr="0" anchor="ctr" bIns="91425" lIns="91425" rIns="91425" tIns="91425">
            <a:noAutofit/>
          </a:bodyPr>
          <a:lstStyle/>
          <a:p>
            <a:pPr lvl="0" rtl="0">
              <a:spcBef>
                <a:spcPts val="0"/>
              </a:spcBef>
              <a:buNone/>
            </a:pPr>
            <a:r>
              <a:rPr lang="en" sz="1700"/>
              <a:t>Phase three:</a:t>
            </a:r>
          </a:p>
        </p:txBody>
      </p:sp>
      <p:sp>
        <p:nvSpPr>
          <p:cNvPr id="95" name="Shape 95"/>
          <p:cNvSpPr txBox="1"/>
          <p:nvPr>
            <p:ph idx="1" type="body"/>
          </p:nvPr>
        </p:nvSpPr>
        <p:spPr>
          <a:xfrm>
            <a:off x="6320625" y="3836629"/>
            <a:ext cx="1814100" cy="1949700"/>
          </a:xfrm>
          <a:prstGeom prst="rect">
            <a:avLst/>
          </a:prstGeom>
        </p:spPr>
        <p:txBody>
          <a:bodyPr anchorCtr="0" anchor="t" bIns="91425" lIns="91425" rIns="91425" tIns="91425">
            <a:noAutofit/>
          </a:bodyPr>
          <a:lstStyle/>
          <a:p>
            <a:pPr lvl="0" rtl="0">
              <a:spcBef>
                <a:spcPts val="0"/>
              </a:spcBef>
              <a:buNone/>
            </a:pPr>
            <a:r>
              <a:rPr lang="en" sz="1200">
                <a:solidFill>
                  <a:srgbClr val="434343"/>
                </a:solidFill>
                <a:latin typeface="Oswald"/>
                <a:ea typeface="Oswald"/>
                <a:cs typeface="Oswald"/>
                <a:sym typeface="Oswald"/>
              </a:rPr>
              <a:t>Assessment and Adjustment of the Cultivating Connections Program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99" name="Shape 99"/>
        <p:cNvGrpSpPr/>
        <p:nvPr/>
      </p:nvGrpSpPr>
      <p:grpSpPr>
        <a:xfrm>
          <a:off x="0" y="0"/>
          <a:ext cx="0" cy="0"/>
          <a:chOff x="0" y="0"/>
          <a:chExt cx="0" cy="0"/>
        </a:xfrm>
      </p:grpSpPr>
      <p:sp>
        <p:nvSpPr>
          <p:cNvPr id="100" name="Shape 100"/>
          <p:cNvSpPr/>
          <p:nvPr/>
        </p:nvSpPr>
        <p:spPr>
          <a:xfrm>
            <a:off x="0" y="-7620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01" name="Shape 101"/>
          <p:cNvSpPr txBox="1"/>
          <p:nvPr>
            <p:ph idx="4294967295" type="title"/>
          </p:nvPr>
        </p:nvSpPr>
        <p:spPr>
          <a:xfrm>
            <a:off x="387850" y="-33450"/>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solidFill>
                  <a:srgbClr val="434343"/>
                </a:solidFill>
              </a:rPr>
              <a:t>Cultivating Connections: A Model for Student Success</a:t>
            </a:r>
          </a:p>
          <a:p>
            <a:pPr lvl="0" rtl="0" algn="ctr">
              <a:spcBef>
                <a:spcPts val="0"/>
              </a:spcBef>
              <a:spcAft>
                <a:spcPts val="400"/>
              </a:spcAft>
              <a:buNone/>
            </a:pPr>
            <a:r>
              <a:rPr i="1" lang="en" sz="1600">
                <a:solidFill>
                  <a:srgbClr val="434343"/>
                </a:solidFill>
              </a:rPr>
              <a:t>A program grounded in values dedicated to academic success, social integration, and independence in adulthood</a:t>
            </a:r>
          </a:p>
        </p:txBody>
      </p:sp>
      <p:sp>
        <p:nvSpPr>
          <p:cNvPr id="102" name="Shape 102"/>
          <p:cNvSpPr txBox="1"/>
          <p:nvPr>
            <p:ph idx="4294967295" type="title"/>
          </p:nvPr>
        </p:nvSpPr>
        <p:spPr>
          <a:xfrm>
            <a:off x="613850" y="1295269"/>
            <a:ext cx="2022300" cy="578700"/>
          </a:xfrm>
          <a:prstGeom prst="rect">
            <a:avLst/>
          </a:prstGeom>
        </p:spPr>
        <p:txBody>
          <a:bodyPr anchorCtr="0" anchor="ctr" bIns="91425" lIns="91425" rIns="91425" tIns="91425">
            <a:noAutofit/>
          </a:bodyPr>
          <a:lstStyle/>
          <a:p>
            <a:pPr lvl="0" rtl="0" algn="ctr">
              <a:spcBef>
                <a:spcPts val="0"/>
              </a:spcBef>
              <a:buNone/>
            </a:pPr>
            <a:r>
              <a:rPr lang="en" sz="1800">
                <a:solidFill>
                  <a:srgbClr val="FFFFFF"/>
                </a:solidFill>
              </a:rPr>
              <a:t>Academic Success</a:t>
            </a:r>
          </a:p>
        </p:txBody>
      </p:sp>
      <p:sp>
        <p:nvSpPr>
          <p:cNvPr id="103" name="Shape 103"/>
          <p:cNvSpPr txBox="1"/>
          <p:nvPr>
            <p:ph idx="4294967295" type="body"/>
          </p:nvPr>
        </p:nvSpPr>
        <p:spPr>
          <a:xfrm>
            <a:off x="537650" y="2342875"/>
            <a:ext cx="2186100" cy="2776200"/>
          </a:xfrm>
          <a:prstGeom prst="rect">
            <a:avLst/>
          </a:prstGeom>
        </p:spPr>
        <p:txBody>
          <a:bodyPr anchorCtr="0" anchor="t" bIns="91425" lIns="91425" rIns="91425" tIns="91425">
            <a:noAutofit/>
          </a:bodyPr>
          <a:lstStyle/>
          <a:p>
            <a:pPr lvl="0" rtl="0" algn="l">
              <a:spcBef>
                <a:spcPts val="0"/>
              </a:spcBef>
              <a:buNone/>
            </a:pPr>
            <a:r>
              <a:rPr lang="en" sz="1200">
                <a:solidFill>
                  <a:srgbClr val="434343"/>
                </a:solidFill>
                <a:latin typeface="Oswald"/>
                <a:ea typeface="Oswald"/>
                <a:cs typeface="Oswald"/>
                <a:sym typeface="Oswald"/>
              </a:rPr>
              <a:t>We know students with ASD achieve academic success when given support from professional staff, peer mentors and others with similar identities.  Tailored supports can increase academic success among student with ASD. </a:t>
            </a:r>
          </a:p>
        </p:txBody>
      </p:sp>
      <p:sp>
        <p:nvSpPr>
          <p:cNvPr id="104" name="Shape 104"/>
          <p:cNvSpPr txBox="1"/>
          <p:nvPr>
            <p:ph idx="4294967295" type="title"/>
          </p:nvPr>
        </p:nvSpPr>
        <p:spPr>
          <a:xfrm>
            <a:off x="3560842" y="1295281"/>
            <a:ext cx="2022300" cy="578700"/>
          </a:xfrm>
          <a:prstGeom prst="rect">
            <a:avLst/>
          </a:prstGeom>
        </p:spPr>
        <p:txBody>
          <a:bodyPr anchorCtr="0" anchor="ctr" bIns="91425" lIns="91425" rIns="91425" tIns="91425">
            <a:noAutofit/>
          </a:bodyPr>
          <a:lstStyle/>
          <a:p>
            <a:pPr lvl="0" rtl="0" algn="ctr">
              <a:spcBef>
                <a:spcPts val="0"/>
              </a:spcBef>
              <a:buNone/>
            </a:pPr>
            <a:r>
              <a:rPr lang="en" sz="1800">
                <a:solidFill>
                  <a:srgbClr val="FFFFFF"/>
                </a:solidFill>
              </a:rPr>
              <a:t>Social Integration</a:t>
            </a:r>
          </a:p>
        </p:txBody>
      </p:sp>
      <p:sp>
        <p:nvSpPr>
          <p:cNvPr id="105" name="Shape 105"/>
          <p:cNvSpPr txBox="1"/>
          <p:nvPr>
            <p:ph idx="4294967295" type="title"/>
          </p:nvPr>
        </p:nvSpPr>
        <p:spPr>
          <a:xfrm>
            <a:off x="6240674" y="1254600"/>
            <a:ext cx="2486999" cy="578700"/>
          </a:xfrm>
          <a:prstGeom prst="rect">
            <a:avLst/>
          </a:prstGeom>
        </p:spPr>
        <p:txBody>
          <a:bodyPr anchorCtr="0" anchor="ctr" bIns="91425" lIns="91425" rIns="91425" tIns="91425">
            <a:noAutofit/>
          </a:bodyPr>
          <a:lstStyle/>
          <a:p>
            <a:pPr lvl="0" rtl="0" algn="ctr">
              <a:spcBef>
                <a:spcPts val="0"/>
              </a:spcBef>
              <a:buNone/>
            </a:pPr>
            <a:r>
              <a:rPr lang="en" sz="1800">
                <a:solidFill>
                  <a:srgbClr val="FFFFFF"/>
                </a:solidFill>
              </a:rPr>
              <a:t>Independence in Adulthood</a:t>
            </a:r>
          </a:p>
        </p:txBody>
      </p:sp>
      <p:sp>
        <p:nvSpPr>
          <p:cNvPr id="106" name="Shape 106"/>
          <p:cNvSpPr txBox="1"/>
          <p:nvPr/>
        </p:nvSpPr>
        <p:spPr>
          <a:xfrm>
            <a:off x="3407550" y="2371225"/>
            <a:ext cx="2328900" cy="2719500"/>
          </a:xfrm>
          <a:prstGeom prst="rect">
            <a:avLst/>
          </a:prstGeom>
          <a:noFill/>
          <a:ln>
            <a:noFill/>
          </a:ln>
        </p:spPr>
        <p:txBody>
          <a:bodyPr anchorCtr="0" anchor="t" bIns="91425" lIns="91425" rIns="91425" tIns="91425">
            <a:noAutofit/>
          </a:bodyPr>
          <a:lstStyle/>
          <a:p>
            <a:pPr lvl="0" rtl="0" algn="l">
              <a:lnSpc>
                <a:spcPct val="115000"/>
              </a:lnSpc>
              <a:spcBef>
                <a:spcPts val="0"/>
              </a:spcBef>
              <a:spcAft>
                <a:spcPts val="1600"/>
              </a:spcAft>
              <a:buNone/>
            </a:pPr>
            <a:r>
              <a:rPr lang="en" sz="1200">
                <a:solidFill>
                  <a:srgbClr val="434343"/>
                </a:solidFill>
                <a:latin typeface="Oswald"/>
                <a:ea typeface="Oswald"/>
                <a:cs typeface="Oswald"/>
                <a:sym typeface="Oswald"/>
              </a:rPr>
              <a:t>We know students with ASD do not benefit from the traditional support model in higher education. Peer mentoring and identifying with other students with ASD will  allow the student to feel like they are a part of a community. </a:t>
            </a:r>
          </a:p>
        </p:txBody>
      </p:sp>
      <p:sp>
        <p:nvSpPr>
          <p:cNvPr id="107" name="Shape 107"/>
          <p:cNvSpPr txBox="1"/>
          <p:nvPr/>
        </p:nvSpPr>
        <p:spPr>
          <a:xfrm>
            <a:off x="6319725" y="2371225"/>
            <a:ext cx="2328900" cy="2719500"/>
          </a:xfrm>
          <a:prstGeom prst="rect">
            <a:avLst/>
          </a:prstGeom>
          <a:noFill/>
          <a:ln>
            <a:noFill/>
          </a:ln>
        </p:spPr>
        <p:txBody>
          <a:bodyPr anchorCtr="0" anchor="t" bIns="91425" lIns="91425" rIns="91425" tIns="91425">
            <a:noAutofit/>
          </a:bodyPr>
          <a:lstStyle/>
          <a:p>
            <a:pPr lvl="0" rtl="0" algn="l">
              <a:lnSpc>
                <a:spcPct val="115000"/>
              </a:lnSpc>
              <a:spcBef>
                <a:spcPts val="0"/>
              </a:spcBef>
              <a:spcAft>
                <a:spcPts val="1600"/>
              </a:spcAft>
              <a:buNone/>
            </a:pPr>
            <a:r>
              <a:rPr lang="en" sz="1200">
                <a:solidFill>
                  <a:srgbClr val="434343"/>
                </a:solidFill>
                <a:latin typeface="Oswald"/>
                <a:ea typeface="Oswald"/>
                <a:cs typeface="Oswald"/>
                <a:sym typeface="Oswald"/>
              </a:rPr>
              <a:t>We know students with ASD succeed when adequate support is given to them. Transitioning into college can be difficult but if the students have peer and staff support the students can learn independence and self-advocacy.</a:t>
            </a:r>
          </a:p>
        </p:txBody>
      </p:sp>
      <p:cxnSp>
        <p:nvCxnSpPr>
          <p:cNvPr id="108" name="Shape 108"/>
          <p:cNvCxnSpPr/>
          <p:nvPr/>
        </p:nvCxnSpPr>
        <p:spPr>
          <a:xfrm>
            <a:off x="1625000" y="1721575"/>
            <a:ext cx="5700" cy="621300"/>
          </a:xfrm>
          <a:prstGeom prst="straightConnector1">
            <a:avLst/>
          </a:prstGeom>
          <a:noFill/>
          <a:ln cap="flat" cmpd="sng" w="19050">
            <a:solidFill>
              <a:schemeClr val="dk1"/>
            </a:solidFill>
            <a:prstDash val="dot"/>
            <a:round/>
            <a:headEnd len="lg" w="lg" type="none"/>
            <a:tailEnd len="lg" w="lg" type="none"/>
          </a:ln>
        </p:spPr>
      </p:cxnSp>
      <p:cxnSp>
        <p:nvCxnSpPr>
          <p:cNvPr id="109" name="Shape 109"/>
          <p:cNvCxnSpPr/>
          <p:nvPr/>
        </p:nvCxnSpPr>
        <p:spPr>
          <a:xfrm>
            <a:off x="4569150" y="1721575"/>
            <a:ext cx="5700" cy="621300"/>
          </a:xfrm>
          <a:prstGeom prst="straightConnector1">
            <a:avLst/>
          </a:prstGeom>
          <a:noFill/>
          <a:ln cap="flat" cmpd="sng" w="19050">
            <a:solidFill>
              <a:schemeClr val="dk1"/>
            </a:solidFill>
            <a:prstDash val="dot"/>
            <a:round/>
            <a:headEnd len="lg" w="lg" type="none"/>
            <a:tailEnd len="lg" w="lg" type="none"/>
          </a:ln>
        </p:spPr>
      </p:cxnSp>
      <p:cxnSp>
        <p:nvCxnSpPr>
          <p:cNvPr id="110" name="Shape 110"/>
          <p:cNvCxnSpPr/>
          <p:nvPr/>
        </p:nvCxnSpPr>
        <p:spPr>
          <a:xfrm>
            <a:off x="7481325" y="1721575"/>
            <a:ext cx="5700" cy="621300"/>
          </a:xfrm>
          <a:prstGeom prst="straightConnector1">
            <a:avLst/>
          </a:prstGeom>
          <a:noFill/>
          <a:ln cap="flat" cmpd="sng" w="19050">
            <a:solidFill>
              <a:schemeClr val="dk1"/>
            </a:solidFill>
            <a:prstDash val="dot"/>
            <a:round/>
            <a:headEnd len="lg" w="lg" type="none"/>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spcAft>
                <a:spcPts val="400"/>
              </a:spcAft>
              <a:buNone/>
            </a:pPr>
            <a:r>
              <a:rPr lang="en">
                <a:solidFill>
                  <a:srgbClr val="434343"/>
                </a:solidFill>
              </a:rPr>
              <a:t>Cultivating Connections Program: The Student Experience </a:t>
            </a:r>
            <a:r>
              <a:rPr lang="en" sz="1400">
                <a:solidFill>
                  <a:srgbClr val="434343"/>
                </a:solidFill>
              </a:rPr>
              <a:t> </a:t>
            </a:r>
            <a:r>
              <a:rPr i="1" lang="en" sz="1400">
                <a:solidFill>
                  <a:srgbClr val="434343"/>
                </a:solidFill>
              </a:rPr>
              <a:t> </a:t>
            </a:r>
          </a:p>
          <a:p>
            <a:pPr lvl="0" rtl="0">
              <a:spcBef>
                <a:spcPts val="0"/>
              </a:spcBef>
              <a:spcAft>
                <a:spcPts val="400"/>
              </a:spcAft>
              <a:buNone/>
            </a:pPr>
            <a:r>
              <a:rPr i="1" lang="en" sz="1600">
                <a:solidFill>
                  <a:srgbClr val="434343"/>
                </a:solidFill>
              </a:rPr>
              <a:t>4 years geared towards the success of students with ASD</a:t>
            </a:r>
          </a:p>
        </p:txBody>
      </p:sp>
      <p:cxnSp>
        <p:nvCxnSpPr>
          <p:cNvPr id="116" name="Shape 116"/>
          <p:cNvCxnSpPr/>
          <p:nvPr/>
        </p:nvCxnSpPr>
        <p:spPr>
          <a:xfrm rot="10800000">
            <a:off x="680050" y="2152464"/>
            <a:ext cx="0" cy="837900"/>
          </a:xfrm>
          <a:prstGeom prst="straightConnector1">
            <a:avLst/>
          </a:prstGeom>
          <a:noFill/>
          <a:ln cap="flat" cmpd="sng" w="9525">
            <a:solidFill>
              <a:srgbClr val="666666"/>
            </a:solidFill>
            <a:prstDash val="solid"/>
            <a:round/>
            <a:headEnd len="lg" w="lg" type="none"/>
            <a:tailEnd len="lg" w="lg" type="oval"/>
          </a:ln>
        </p:spPr>
      </p:cxnSp>
      <p:sp>
        <p:nvSpPr>
          <p:cNvPr id="117" name="Shape 117"/>
          <p:cNvSpPr txBox="1"/>
          <p:nvPr>
            <p:ph type="title"/>
          </p:nvPr>
        </p:nvSpPr>
        <p:spPr>
          <a:xfrm>
            <a:off x="727112" y="1945873"/>
            <a:ext cx="1814100" cy="392100"/>
          </a:xfrm>
          <a:prstGeom prst="rect">
            <a:avLst/>
          </a:prstGeom>
        </p:spPr>
        <p:txBody>
          <a:bodyPr anchorCtr="0" anchor="ctr" bIns="91425" lIns="91425" rIns="91425" tIns="91425">
            <a:noAutofit/>
          </a:bodyPr>
          <a:lstStyle/>
          <a:p>
            <a:pPr lvl="0" rtl="0">
              <a:spcBef>
                <a:spcPts val="0"/>
              </a:spcBef>
              <a:buNone/>
            </a:pPr>
            <a:r>
              <a:rPr lang="en" sz="1800">
                <a:solidFill>
                  <a:srgbClr val="434343"/>
                </a:solidFill>
              </a:rPr>
              <a:t>August 2017</a:t>
            </a:r>
          </a:p>
        </p:txBody>
      </p:sp>
      <p:sp>
        <p:nvSpPr>
          <p:cNvPr id="118" name="Shape 118"/>
          <p:cNvSpPr txBox="1"/>
          <p:nvPr>
            <p:ph idx="1" type="body"/>
          </p:nvPr>
        </p:nvSpPr>
        <p:spPr>
          <a:xfrm>
            <a:off x="727112" y="2209724"/>
            <a:ext cx="1814100" cy="578700"/>
          </a:xfrm>
          <a:prstGeom prst="rect">
            <a:avLst/>
          </a:prstGeom>
        </p:spPr>
        <p:txBody>
          <a:bodyPr anchorCtr="0" anchor="t" bIns="91425" lIns="91425" rIns="91425" tIns="91425">
            <a:noAutofit/>
          </a:bodyPr>
          <a:lstStyle/>
          <a:p>
            <a:pPr lvl="0" rtl="0">
              <a:spcBef>
                <a:spcPts val="0"/>
              </a:spcBef>
              <a:buNone/>
            </a:pPr>
            <a:r>
              <a:rPr lang="en" sz="1200">
                <a:solidFill>
                  <a:srgbClr val="666666"/>
                </a:solidFill>
                <a:latin typeface="Oswald"/>
                <a:ea typeface="Oswald"/>
                <a:cs typeface="Oswald"/>
                <a:sym typeface="Oswald"/>
              </a:rPr>
              <a:t>Integration with campus </a:t>
            </a:r>
          </a:p>
        </p:txBody>
      </p:sp>
      <p:cxnSp>
        <p:nvCxnSpPr>
          <p:cNvPr id="119" name="Shape 119"/>
          <p:cNvCxnSpPr/>
          <p:nvPr/>
        </p:nvCxnSpPr>
        <p:spPr>
          <a:xfrm>
            <a:off x="2849250" y="3375029"/>
            <a:ext cx="0" cy="837900"/>
          </a:xfrm>
          <a:prstGeom prst="straightConnector1">
            <a:avLst/>
          </a:prstGeom>
          <a:noFill/>
          <a:ln cap="flat" cmpd="sng" w="9525">
            <a:solidFill>
              <a:srgbClr val="666666"/>
            </a:solidFill>
            <a:prstDash val="solid"/>
            <a:round/>
            <a:headEnd len="lg" w="lg" type="none"/>
            <a:tailEnd len="lg" w="lg" type="oval"/>
          </a:ln>
        </p:spPr>
      </p:cxnSp>
      <p:sp>
        <p:nvSpPr>
          <p:cNvPr id="120" name="Shape 120"/>
          <p:cNvSpPr txBox="1"/>
          <p:nvPr>
            <p:ph type="title"/>
          </p:nvPr>
        </p:nvSpPr>
        <p:spPr>
          <a:xfrm>
            <a:off x="1032400" y="3784753"/>
            <a:ext cx="1814100" cy="572700"/>
          </a:xfrm>
          <a:prstGeom prst="rect">
            <a:avLst/>
          </a:prstGeom>
        </p:spPr>
        <p:txBody>
          <a:bodyPr anchorCtr="0" anchor="ctr" bIns="91425" lIns="91425" rIns="91425" tIns="91425">
            <a:noAutofit/>
          </a:bodyPr>
          <a:lstStyle/>
          <a:p>
            <a:pPr lvl="0" rtl="0" algn="r">
              <a:spcBef>
                <a:spcPts val="0"/>
              </a:spcBef>
              <a:buNone/>
            </a:pPr>
            <a:r>
              <a:rPr lang="en" sz="1800">
                <a:solidFill>
                  <a:srgbClr val="434343"/>
                </a:solidFill>
              </a:rPr>
              <a:t>August 2018</a:t>
            </a:r>
          </a:p>
        </p:txBody>
      </p:sp>
      <p:sp>
        <p:nvSpPr>
          <p:cNvPr id="121" name="Shape 121"/>
          <p:cNvSpPr txBox="1"/>
          <p:nvPr>
            <p:ph idx="1" type="body"/>
          </p:nvPr>
        </p:nvSpPr>
        <p:spPr>
          <a:xfrm>
            <a:off x="1032411" y="4102967"/>
            <a:ext cx="1814100" cy="578700"/>
          </a:xfrm>
          <a:prstGeom prst="rect">
            <a:avLst/>
          </a:prstGeom>
        </p:spPr>
        <p:txBody>
          <a:bodyPr anchorCtr="0" anchor="t" bIns="91425" lIns="91425" rIns="91425" tIns="91425">
            <a:noAutofit/>
          </a:bodyPr>
          <a:lstStyle/>
          <a:p>
            <a:pPr lvl="0" rtl="0" algn="r">
              <a:spcBef>
                <a:spcPts val="0"/>
              </a:spcBef>
              <a:buNone/>
            </a:pPr>
            <a:r>
              <a:rPr lang="en" sz="1200">
                <a:solidFill>
                  <a:srgbClr val="666666"/>
                </a:solidFill>
                <a:latin typeface="Oswald"/>
                <a:ea typeface="Oswald"/>
                <a:cs typeface="Oswald"/>
                <a:sym typeface="Oswald"/>
              </a:rPr>
              <a:t>Retention and resilience</a:t>
            </a:r>
          </a:p>
        </p:txBody>
      </p:sp>
      <p:cxnSp>
        <p:nvCxnSpPr>
          <p:cNvPr id="122" name="Shape 122"/>
          <p:cNvCxnSpPr/>
          <p:nvPr/>
        </p:nvCxnSpPr>
        <p:spPr>
          <a:xfrm rot="10800000">
            <a:off x="5656050" y="2147314"/>
            <a:ext cx="0" cy="837900"/>
          </a:xfrm>
          <a:prstGeom prst="straightConnector1">
            <a:avLst/>
          </a:prstGeom>
          <a:noFill/>
          <a:ln cap="flat" cmpd="sng" w="9525">
            <a:solidFill>
              <a:srgbClr val="666666"/>
            </a:solidFill>
            <a:prstDash val="solid"/>
            <a:round/>
            <a:headEnd len="lg" w="lg" type="none"/>
            <a:tailEnd len="lg" w="lg" type="oval"/>
          </a:ln>
        </p:spPr>
      </p:cxnSp>
      <p:sp>
        <p:nvSpPr>
          <p:cNvPr id="123" name="Shape 123"/>
          <p:cNvSpPr txBox="1"/>
          <p:nvPr>
            <p:ph type="title"/>
          </p:nvPr>
        </p:nvSpPr>
        <p:spPr>
          <a:xfrm>
            <a:off x="5703100" y="1893824"/>
            <a:ext cx="1814100" cy="496200"/>
          </a:xfrm>
          <a:prstGeom prst="rect">
            <a:avLst/>
          </a:prstGeom>
        </p:spPr>
        <p:txBody>
          <a:bodyPr anchorCtr="0" anchor="ctr" bIns="91425" lIns="91425" rIns="91425" tIns="91425">
            <a:noAutofit/>
          </a:bodyPr>
          <a:lstStyle/>
          <a:p>
            <a:pPr lvl="0" rtl="0">
              <a:spcBef>
                <a:spcPts val="0"/>
              </a:spcBef>
              <a:buNone/>
            </a:pPr>
            <a:r>
              <a:rPr lang="en" sz="1800">
                <a:solidFill>
                  <a:srgbClr val="434343"/>
                </a:solidFill>
              </a:rPr>
              <a:t>August 2019</a:t>
            </a:r>
          </a:p>
        </p:txBody>
      </p:sp>
      <p:sp>
        <p:nvSpPr>
          <p:cNvPr id="124" name="Shape 124"/>
          <p:cNvSpPr txBox="1"/>
          <p:nvPr>
            <p:ph idx="1" type="body"/>
          </p:nvPr>
        </p:nvSpPr>
        <p:spPr>
          <a:xfrm>
            <a:off x="5703112" y="2211687"/>
            <a:ext cx="1814099" cy="578700"/>
          </a:xfrm>
          <a:prstGeom prst="rect">
            <a:avLst/>
          </a:prstGeom>
        </p:spPr>
        <p:txBody>
          <a:bodyPr anchorCtr="0" anchor="t" bIns="91425" lIns="91425" rIns="91425" tIns="91425">
            <a:noAutofit/>
          </a:bodyPr>
          <a:lstStyle/>
          <a:p>
            <a:pPr lvl="0" rtl="0">
              <a:spcBef>
                <a:spcPts val="0"/>
              </a:spcBef>
              <a:buNone/>
            </a:pPr>
            <a:r>
              <a:rPr lang="en" sz="1200">
                <a:solidFill>
                  <a:srgbClr val="666666"/>
                </a:solidFill>
                <a:latin typeface="Oswald"/>
                <a:ea typeface="Oswald"/>
                <a:cs typeface="Oswald"/>
                <a:sym typeface="Oswald"/>
              </a:rPr>
              <a:t>Self-advocacy</a:t>
            </a:r>
            <a:br>
              <a:rPr lang="en" sz="1200">
                <a:solidFill>
                  <a:srgbClr val="666666"/>
                </a:solidFill>
                <a:latin typeface="Oswald"/>
                <a:ea typeface="Oswald"/>
                <a:cs typeface="Oswald"/>
                <a:sym typeface="Oswald"/>
              </a:rPr>
            </a:br>
            <a:r>
              <a:rPr lang="en" sz="1200">
                <a:solidFill>
                  <a:srgbClr val="666666"/>
                </a:solidFill>
                <a:latin typeface="Oswald"/>
                <a:ea typeface="Oswald"/>
                <a:cs typeface="Oswald"/>
                <a:sym typeface="Oswald"/>
              </a:rPr>
              <a:t>and internships</a:t>
            </a:r>
          </a:p>
        </p:txBody>
      </p:sp>
      <p:cxnSp>
        <p:nvCxnSpPr>
          <p:cNvPr id="125" name="Shape 125"/>
          <p:cNvCxnSpPr/>
          <p:nvPr/>
        </p:nvCxnSpPr>
        <p:spPr>
          <a:xfrm>
            <a:off x="8526725" y="3375020"/>
            <a:ext cx="0" cy="837900"/>
          </a:xfrm>
          <a:prstGeom prst="straightConnector1">
            <a:avLst/>
          </a:prstGeom>
          <a:noFill/>
          <a:ln cap="flat" cmpd="sng" w="9525">
            <a:solidFill>
              <a:srgbClr val="666666"/>
            </a:solidFill>
            <a:prstDash val="solid"/>
            <a:round/>
            <a:headEnd len="lg" w="lg" type="none"/>
            <a:tailEnd len="lg" w="lg" type="oval"/>
          </a:ln>
        </p:spPr>
      </p:cxnSp>
      <p:sp>
        <p:nvSpPr>
          <p:cNvPr id="126" name="Shape 126"/>
          <p:cNvSpPr txBox="1"/>
          <p:nvPr>
            <p:ph type="title"/>
          </p:nvPr>
        </p:nvSpPr>
        <p:spPr>
          <a:xfrm>
            <a:off x="6726000" y="3784753"/>
            <a:ext cx="1814100" cy="572700"/>
          </a:xfrm>
          <a:prstGeom prst="rect">
            <a:avLst/>
          </a:prstGeom>
        </p:spPr>
        <p:txBody>
          <a:bodyPr anchorCtr="0" anchor="ctr" bIns="91425" lIns="91425" rIns="91425" tIns="91425">
            <a:noAutofit/>
          </a:bodyPr>
          <a:lstStyle/>
          <a:p>
            <a:pPr lvl="0" rtl="0" algn="r">
              <a:spcBef>
                <a:spcPts val="0"/>
              </a:spcBef>
              <a:buNone/>
            </a:pPr>
            <a:r>
              <a:rPr lang="en" sz="1800">
                <a:solidFill>
                  <a:srgbClr val="434343"/>
                </a:solidFill>
              </a:rPr>
              <a:t>August 2020</a:t>
            </a:r>
          </a:p>
        </p:txBody>
      </p:sp>
      <p:sp>
        <p:nvSpPr>
          <p:cNvPr id="127" name="Shape 127"/>
          <p:cNvSpPr txBox="1"/>
          <p:nvPr>
            <p:ph idx="1" type="body"/>
          </p:nvPr>
        </p:nvSpPr>
        <p:spPr>
          <a:xfrm>
            <a:off x="6726012" y="4102967"/>
            <a:ext cx="1814100" cy="578700"/>
          </a:xfrm>
          <a:prstGeom prst="rect">
            <a:avLst/>
          </a:prstGeom>
        </p:spPr>
        <p:txBody>
          <a:bodyPr anchorCtr="0" anchor="t" bIns="91425" lIns="91425" rIns="91425" tIns="91425">
            <a:noAutofit/>
          </a:bodyPr>
          <a:lstStyle/>
          <a:p>
            <a:pPr lvl="0" rtl="0" algn="r">
              <a:spcBef>
                <a:spcPts val="0"/>
              </a:spcBef>
              <a:buNone/>
            </a:pPr>
            <a:r>
              <a:rPr lang="en" sz="1200">
                <a:solidFill>
                  <a:srgbClr val="666666"/>
                </a:solidFill>
                <a:latin typeface="Oswald"/>
                <a:ea typeface="Oswald"/>
                <a:cs typeface="Oswald"/>
                <a:sym typeface="Oswald"/>
              </a:rPr>
              <a:t>Job placement,</a:t>
            </a:r>
            <a:br>
              <a:rPr lang="en" sz="1200">
                <a:solidFill>
                  <a:srgbClr val="666666"/>
                </a:solidFill>
                <a:latin typeface="Oswald"/>
                <a:ea typeface="Oswald"/>
                <a:cs typeface="Oswald"/>
                <a:sym typeface="Oswald"/>
              </a:rPr>
            </a:br>
            <a:r>
              <a:rPr lang="en" sz="1200">
                <a:solidFill>
                  <a:srgbClr val="666666"/>
                </a:solidFill>
                <a:latin typeface="Oswald"/>
                <a:ea typeface="Oswald"/>
                <a:cs typeface="Oswald"/>
                <a:sym typeface="Oswald"/>
              </a:rPr>
              <a:t>assessment, and revision</a:t>
            </a:r>
          </a:p>
        </p:txBody>
      </p:sp>
      <p:graphicFrame>
        <p:nvGraphicFramePr>
          <p:cNvPr id="128" name="Shape 128"/>
          <p:cNvGraphicFramePr/>
          <p:nvPr/>
        </p:nvGraphicFramePr>
        <p:xfrm>
          <a:off x="323100" y="2983264"/>
          <a:ext cx="3000000" cy="3000000"/>
        </p:xfrm>
        <a:graphic>
          <a:graphicData uri="http://schemas.openxmlformats.org/drawingml/2006/table">
            <a:tbl>
              <a:tblPr>
                <a:noFill/>
                <a:tableStyleId>{F1C312CA-E460-4F9A-99E3-9421577EBAE9}</a:tableStyleId>
              </a:tblPr>
              <a:tblGrid>
                <a:gridCol w="710225"/>
                <a:gridCol w="710225"/>
                <a:gridCol w="710225"/>
                <a:gridCol w="710225"/>
                <a:gridCol w="710225"/>
                <a:gridCol w="710225"/>
                <a:gridCol w="710225"/>
                <a:gridCol w="710225"/>
                <a:gridCol w="710225"/>
                <a:gridCol w="710225"/>
                <a:gridCol w="710225"/>
                <a:gridCol w="710225"/>
              </a:tblGrid>
              <a:tr h="381000">
                <a:tc>
                  <a:txBody>
                    <a:bodyPr>
                      <a:noAutofit/>
                    </a:bodyPr>
                    <a:lstStyle/>
                    <a:p>
                      <a:pPr lvl="0" rtl="0" algn="ctr">
                        <a:spcBef>
                          <a:spcPts val="0"/>
                        </a:spcBef>
                        <a:buNone/>
                      </a:pPr>
                      <a:r>
                        <a:rPr lang="en">
                          <a:solidFill>
                            <a:srgbClr val="FFFFFF"/>
                          </a:solidFill>
                        </a:rPr>
                        <a:t>2017</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l">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rPr lang="en">
                          <a:solidFill>
                            <a:schemeClr val="dk1"/>
                          </a:solidFill>
                        </a:rPr>
                        <a:t>2018</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rPr lang="en">
                          <a:solidFill>
                            <a:srgbClr val="FFFFFF"/>
                          </a:solidFill>
                        </a:rPr>
                        <a:t>2019</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l">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c>
                  <a:txBody>
                    <a:bodyPr>
                      <a:noAutofit/>
                    </a:bodyPr>
                    <a:lstStyle/>
                    <a:p>
                      <a:pPr lvl="0" rtl="0" algn="ctr">
                        <a:spcBef>
                          <a:spcPts val="0"/>
                        </a:spcBef>
                        <a:buNone/>
                      </a:pPr>
                      <a:r>
                        <a:rPr lang="en">
                          <a:solidFill>
                            <a:srgbClr val="FFFFFF"/>
                          </a:solidFill>
                        </a:rPr>
                        <a:t>2020</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EF4135"/>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132" name="Shape 132"/>
        <p:cNvGrpSpPr/>
        <p:nvPr/>
      </p:nvGrpSpPr>
      <p:grpSpPr>
        <a:xfrm>
          <a:off x="0" y="0"/>
          <a:ext cx="0" cy="0"/>
          <a:chOff x="0" y="0"/>
          <a:chExt cx="0" cy="0"/>
        </a:xfrm>
      </p:grpSpPr>
      <p:sp>
        <p:nvSpPr>
          <p:cNvPr id="133" name="Shape 133"/>
          <p:cNvSpPr/>
          <p:nvPr/>
        </p:nvSpPr>
        <p:spPr>
          <a:xfrm>
            <a:off x="0" y="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34" name="Shape 134"/>
          <p:cNvSpPr txBox="1"/>
          <p:nvPr>
            <p:ph type="title"/>
          </p:nvPr>
        </p:nvSpPr>
        <p:spPr>
          <a:xfrm>
            <a:off x="235500" y="292625"/>
            <a:ext cx="8520600" cy="572700"/>
          </a:xfrm>
          <a:prstGeom prst="rect">
            <a:avLst/>
          </a:prstGeom>
        </p:spPr>
        <p:txBody>
          <a:bodyPr anchorCtr="0" anchor="t" bIns="91425" lIns="91425" rIns="91425" tIns="91425">
            <a:noAutofit/>
          </a:bodyPr>
          <a:lstStyle/>
          <a:p>
            <a:pPr lvl="0" rtl="0">
              <a:spcBef>
                <a:spcPts val="0"/>
              </a:spcBef>
              <a:buNone/>
            </a:pPr>
            <a:r>
              <a:rPr lang="en">
                <a:solidFill>
                  <a:srgbClr val="434343"/>
                </a:solidFill>
              </a:rPr>
              <a:t>Cultivating Connections: A Model for Student Success</a:t>
            </a:r>
          </a:p>
        </p:txBody>
      </p:sp>
      <p:cxnSp>
        <p:nvCxnSpPr>
          <p:cNvPr id="135" name="Shape 135"/>
          <p:cNvCxnSpPr/>
          <p:nvPr/>
        </p:nvCxnSpPr>
        <p:spPr>
          <a:xfrm>
            <a:off x="90837" y="2507950"/>
            <a:ext cx="0" cy="1038600"/>
          </a:xfrm>
          <a:prstGeom prst="straightConnector1">
            <a:avLst/>
          </a:prstGeom>
          <a:noFill/>
          <a:ln cap="flat" cmpd="sng" w="9525">
            <a:solidFill>
              <a:srgbClr val="B7B7B7"/>
            </a:solidFill>
            <a:prstDash val="solid"/>
            <a:round/>
            <a:headEnd len="lg" w="lg" type="none"/>
            <a:tailEnd len="lg" w="lg" type="none"/>
          </a:ln>
        </p:spPr>
      </p:cxnSp>
      <p:sp>
        <p:nvSpPr>
          <p:cNvPr id="136" name="Shape 136"/>
          <p:cNvSpPr txBox="1"/>
          <p:nvPr>
            <p:ph type="title"/>
          </p:nvPr>
        </p:nvSpPr>
        <p:spPr>
          <a:xfrm>
            <a:off x="235500" y="837300"/>
            <a:ext cx="7338300" cy="593400"/>
          </a:xfrm>
          <a:prstGeom prst="rect">
            <a:avLst/>
          </a:prstGeom>
        </p:spPr>
        <p:txBody>
          <a:bodyPr anchorCtr="0" anchor="ctr" bIns="91425" lIns="91425" rIns="91425" tIns="91425">
            <a:noAutofit/>
          </a:bodyPr>
          <a:lstStyle/>
          <a:p>
            <a:pPr lvl="0" rtl="0">
              <a:spcBef>
                <a:spcPts val="0"/>
              </a:spcBef>
              <a:buNone/>
            </a:pPr>
            <a:r>
              <a:rPr lang="en" sz="1200"/>
              <a:t>PHASE ONE	</a:t>
            </a:r>
            <a:r>
              <a:rPr lang="en" sz="1800"/>
              <a:t>Training, Awareness, and Partnership</a:t>
            </a:r>
          </a:p>
        </p:txBody>
      </p:sp>
      <p:sp>
        <p:nvSpPr>
          <p:cNvPr id="137" name="Shape 137"/>
          <p:cNvSpPr txBox="1"/>
          <p:nvPr>
            <p:ph type="title"/>
          </p:nvPr>
        </p:nvSpPr>
        <p:spPr>
          <a:xfrm>
            <a:off x="908787"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Academic Success</a:t>
            </a:r>
          </a:p>
        </p:txBody>
      </p:sp>
      <p:sp>
        <p:nvSpPr>
          <p:cNvPr id="138" name="Shape 138"/>
          <p:cNvSpPr txBox="1"/>
          <p:nvPr>
            <p:ph idx="1" type="body"/>
          </p:nvPr>
        </p:nvSpPr>
        <p:spPr>
          <a:xfrm>
            <a:off x="725675" y="3107325"/>
            <a:ext cx="2471700" cy="19719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34343"/>
                </a:solidFill>
                <a:latin typeface="Oswald"/>
                <a:ea typeface="Oswald"/>
                <a:cs typeface="Oswald"/>
                <a:sym typeface="Oswald"/>
              </a:rPr>
              <a:t>Review existing admission and course materials for necessary universal design (UD) modifications, including OCR web compatibility. Provide ongoing, required UD training for all online course instructors.</a:t>
            </a:r>
          </a:p>
        </p:txBody>
      </p:sp>
      <p:sp>
        <p:nvSpPr>
          <p:cNvPr id="139" name="Shape 139"/>
          <p:cNvSpPr txBox="1"/>
          <p:nvPr>
            <p:ph type="title"/>
          </p:nvPr>
        </p:nvSpPr>
        <p:spPr>
          <a:xfrm>
            <a:off x="3588749"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Social Integration</a:t>
            </a:r>
          </a:p>
        </p:txBody>
      </p:sp>
      <p:sp>
        <p:nvSpPr>
          <p:cNvPr id="140" name="Shape 140"/>
          <p:cNvSpPr txBox="1"/>
          <p:nvPr>
            <p:ph idx="1" type="body"/>
          </p:nvPr>
        </p:nvSpPr>
        <p:spPr>
          <a:xfrm>
            <a:off x="3349799" y="3107325"/>
            <a:ext cx="2596800" cy="1949700"/>
          </a:xfrm>
          <a:prstGeom prst="rect">
            <a:avLst/>
          </a:prstGeom>
        </p:spPr>
        <p:txBody>
          <a:bodyPr anchorCtr="0" anchor="t" bIns="91425" lIns="91425" rIns="91425" tIns="91425">
            <a:noAutofit/>
          </a:bodyPr>
          <a:lstStyle/>
          <a:p>
            <a:pPr lvl="0" rtl="0">
              <a:lnSpc>
                <a:spcPct val="115000"/>
              </a:lnSpc>
              <a:spcBef>
                <a:spcPts val="0"/>
              </a:spcBef>
              <a:spcAft>
                <a:spcPts val="0"/>
              </a:spcAft>
              <a:buNone/>
            </a:pPr>
            <a:r>
              <a:rPr lang="en" sz="1200">
                <a:solidFill>
                  <a:srgbClr val="434343"/>
                </a:solidFill>
                <a:latin typeface="Oswald"/>
                <a:ea typeface="Oswald"/>
                <a:cs typeface="Oswald"/>
                <a:sym typeface="Oswald"/>
              </a:rPr>
              <a:t>Establish peer mentoring program to facilitate educational coaching, support in communication, social interactions, and organization of coursework and recreation. Implement training for orientation staff, faculty, and high-touch departments to act as designated ASD support staff.</a:t>
            </a:r>
          </a:p>
          <a:p>
            <a:pPr lvl="0" rtl="0">
              <a:lnSpc>
                <a:spcPct val="115000"/>
              </a:lnSpc>
              <a:spcBef>
                <a:spcPts val="0"/>
              </a:spcBef>
              <a:spcAft>
                <a:spcPts val="0"/>
              </a:spcAft>
              <a:buNone/>
            </a:pPr>
            <a:r>
              <a:t/>
            </a:r>
            <a:endParaRPr sz="1200">
              <a:solidFill>
                <a:srgbClr val="434343"/>
              </a:solidFill>
              <a:latin typeface="Oswald"/>
              <a:ea typeface="Oswald"/>
              <a:cs typeface="Oswald"/>
              <a:sym typeface="Oswald"/>
            </a:endParaRPr>
          </a:p>
          <a:p>
            <a:pPr lvl="0" rtl="0">
              <a:lnSpc>
                <a:spcPct val="115000"/>
              </a:lnSpc>
              <a:spcBef>
                <a:spcPts val="0"/>
              </a:spcBef>
              <a:spcAft>
                <a:spcPts val="0"/>
              </a:spcAft>
              <a:buNone/>
            </a:pPr>
            <a:r>
              <a:t/>
            </a:r>
            <a:endParaRPr sz="1200">
              <a:solidFill>
                <a:srgbClr val="434343"/>
              </a:solidFill>
              <a:latin typeface="Oswald"/>
              <a:ea typeface="Oswald"/>
              <a:cs typeface="Oswald"/>
              <a:sym typeface="Oswald"/>
            </a:endParaRPr>
          </a:p>
          <a:p>
            <a:pPr lvl="0" rtl="0">
              <a:lnSpc>
                <a:spcPct val="115000"/>
              </a:lnSpc>
              <a:spcBef>
                <a:spcPts val="0"/>
              </a:spcBef>
              <a:spcAft>
                <a:spcPts val="0"/>
              </a:spcAft>
              <a:buNone/>
            </a:pPr>
            <a:r>
              <a:t/>
            </a:r>
            <a:endParaRPr sz="1200">
              <a:solidFill>
                <a:srgbClr val="434343"/>
              </a:solidFill>
              <a:latin typeface="Oswald"/>
              <a:ea typeface="Oswald"/>
              <a:cs typeface="Oswald"/>
              <a:sym typeface="Oswald"/>
            </a:endParaRPr>
          </a:p>
        </p:txBody>
      </p:sp>
      <p:grpSp>
        <p:nvGrpSpPr>
          <p:cNvPr id="141" name="Shape 141"/>
          <p:cNvGrpSpPr/>
          <p:nvPr/>
        </p:nvGrpSpPr>
        <p:grpSpPr>
          <a:xfrm>
            <a:off x="1223175" y="1381101"/>
            <a:ext cx="6563424" cy="1232700"/>
            <a:chOff x="928950" y="3291526"/>
            <a:chExt cx="6563424" cy="1232700"/>
          </a:xfrm>
        </p:grpSpPr>
        <p:cxnSp>
          <p:nvCxnSpPr>
            <p:cNvPr id="142" name="Shape 142"/>
            <p:cNvCxnSpPr>
              <a:stCxn id="143" idx="6"/>
              <a:endCxn id="144" idx="2"/>
            </p:cNvCxnSpPr>
            <p:nvPr/>
          </p:nvCxnSpPr>
          <p:spPr>
            <a:xfrm flipH="1" rot="10800000">
              <a:off x="2116050" y="3906976"/>
              <a:ext cx="4189200" cy="900"/>
            </a:xfrm>
            <a:prstGeom prst="straightConnector1">
              <a:avLst/>
            </a:prstGeom>
            <a:noFill/>
            <a:ln cap="flat" cmpd="sng" w="19050">
              <a:solidFill>
                <a:schemeClr val="dk1"/>
              </a:solidFill>
              <a:prstDash val="dot"/>
              <a:round/>
              <a:headEnd len="lg" w="lg" type="none"/>
              <a:tailEnd len="lg" w="lg" type="none"/>
            </a:ln>
          </p:spPr>
        </p:cxnSp>
        <p:sp>
          <p:nvSpPr>
            <p:cNvPr id="145" name="Shape 145"/>
            <p:cNvSpPr/>
            <p:nvPr/>
          </p:nvSpPr>
          <p:spPr>
            <a:xfrm>
              <a:off x="3586950" y="3324225"/>
              <a:ext cx="1187100"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6305275" y="3310137"/>
              <a:ext cx="1187099"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928950" y="3291526"/>
              <a:ext cx="1187099" cy="1232700"/>
            </a:xfrm>
            <a:prstGeom prst="ellipse">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grpSp>
      <p:sp>
        <p:nvSpPr>
          <p:cNvPr id="146" name="Shape 146"/>
          <p:cNvSpPr txBox="1"/>
          <p:nvPr>
            <p:ph type="title"/>
          </p:nvPr>
        </p:nvSpPr>
        <p:spPr>
          <a:xfrm>
            <a:off x="6329737"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Independence</a:t>
            </a:r>
          </a:p>
        </p:txBody>
      </p:sp>
      <p:sp>
        <p:nvSpPr>
          <p:cNvPr id="147" name="Shape 147"/>
          <p:cNvSpPr txBox="1"/>
          <p:nvPr>
            <p:ph idx="1" type="body"/>
          </p:nvPr>
        </p:nvSpPr>
        <p:spPr>
          <a:xfrm>
            <a:off x="6143575" y="3107325"/>
            <a:ext cx="2666700" cy="1949700"/>
          </a:xfrm>
          <a:prstGeom prst="rect">
            <a:avLst/>
          </a:prstGeom>
        </p:spPr>
        <p:txBody>
          <a:bodyPr anchorCtr="0" anchor="t" bIns="91425" lIns="91425" rIns="91425" tIns="91425">
            <a:noAutofit/>
          </a:bodyPr>
          <a:lstStyle/>
          <a:p>
            <a:pPr lvl="0" rtl="0">
              <a:spcBef>
                <a:spcPts val="0"/>
              </a:spcBef>
              <a:buNone/>
            </a:pPr>
            <a:r>
              <a:rPr lang="en" sz="1200">
                <a:solidFill>
                  <a:srgbClr val="434343"/>
                </a:solidFill>
                <a:latin typeface="Oswald"/>
                <a:ea typeface="Oswald"/>
                <a:cs typeface="Oswald"/>
                <a:sym typeface="Oswald"/>
              </a:rPr>
              <a:t>Parent and student involvement in the creation of a transition plan from secondary to postsecondary environment.</a:t>
            </a:r>
          </a:p>
          <a:p>
            <a:pPr lvl="0" rtl="0">
              <a:spcBef>
                <a:spcPts val="0"/>
              </a:spcBef>
              <a:buNone/>
            </a:pPr>
            <a:r>
              <a:rPr lang="en" sz="1200">
                <a:solidFill>
                  <a:srgbClr val="434343"/>
                </a:solidFill>
                <a:latin typeface="Oswald"/>
                <a:ea typeface="Oswald"/>
                <a:cs typeface="Oswald"/>
                <a:sym typeface="Oswald"/>
              </a:rPr>
              <a:t>Research supports transition component leads to higher retention, academic productivity, better problem-solving skills, and increased self-determination (Goldberg et al., 2003; Konrad et al., 2007)</a:t>
            </a:r>
          </a:p>
        </p:txBody>
      </p:sp>
      <p:pic>
        <p:nvPicPr>
          <p:cNvPr descr="Academics_cjt_SeattleU_013.JPG" id="148" name="Shape 148"/>
          <p:cNvPicPr preferRelativeResize="0"/>
          <p:nvPr/>
        </p:nvPicPr>
        <p:blipFill rotWithShape="1">
          <a:blip r:embed="rId3">
            <a:alphaModFix/>
          </a:blip>
          <a:srcRect b="0" l="10467" r="24958" t="0"/>
          <a:stretch/>
        </p:blipFill>
        <p:spPr>
          <a:xfrm>
            <a:off x="1223175" y="1381100"/>
            <a:ext cx="1185300" cy="1224000"/>
          </a:xfrm>
          <a:prstGeom prst="ellipse">
            <a:avLst/>
          </a:prstGeom>
          <a:noFill/>
          <a:ln cap="flat" cmpd="sng" w="19050">
            <a:solidFill>
              <a:srgbClr val="FFFFFF"/>
            </a:solidFill>
            <a:prstDash val="solid"/>
            <a:round/>
            <a:headEnd len="med" w="med" type="none"/>
            <a:tailEnd len="med" w="med" type="none"/>
          </a:ln>
        </p:spPr>
      </p:pic>
      <p:pic>
        <p:nvPicPr>
          <p:cNvPr descr="Garden_Tour_ML_004.JPG" id="149" name="Shape 149"/>
          <p:cNvPicPr preferRelativeResize="0"/>
          <p:nvPr/>
        </p:nvPicPr>
        <p:blipFill rotWithShape="1">
          <a:blip r:embed="rId4">
            <a:alphaModFix/>
          </a:blip>
          <a:srcRect b="0" l="8278" r="24742" t="0"/>
          <a:stretch/>
        </p:blipFill>
        <p:spPr>
          <a:xfrm>
            <a:off x="6601300" y="1387337"/>
            <a:ext cx="1185300" cy="1224000"/>
          </a:xfrm>
          <a:prstGeom prst="ellipse">
            <a:avLst/>
          </a:prstGeom>
          <a:noFill/>
          <a:ln cap="flat" cmpd="sng" w="19050">
            <a:solidFill>
              <a:srgbClr val="FFFFFF"/>
            </a:solidFill>
            <a:prstDash val="solid"/>
            <a:round/>
            <a:headEnd len="med" w="med" type="none"/>
            <a:tailEnd len="med" w="med" type="none"/>
          </a:ln>
        </p:spPr>
      </p:pic>
      <p:pic>
        <p:nvPicPr>
          <p:cNvPr descr="DeStress_ML_007.jpg" id="150" name="Shape 150"/>
          <p:cNvPicPr preferRelativeResize="0"/>
          <p:nvPr/>
        </p:nvPicPr>
        <p:blipFill rotWithShape="1">
          <a:blip r:embed="rId5">
            <a:alphaModFix/>
          </a:blip>
          <a:srcRect b="0" l="0" r="40444" t="0"/>
          <a:stretch/>
        </p:blipFill>
        <p:spPr>
          <a:xfrm>
            <a:off x="3903150" y="1401400"/>
            <a:ext cx="1185300" cy="1224000"/>
          </a:xfrm>
          <a:prstGeom prst="ellipse">
            <a:avLst/>
          </a:prstGeom>
          <a:noFill/>
          <a:ln cap="flat" cmpd="sng" w="19050">
            <a:solidFill>
              <a:srgbClr val="FFFFFF"/>
            </a:solidFill>
            <a:prstDash val="solid"/>
            <a:round/>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154" name="Shape 154"/>
        <p:cNvGrpSpPr/>
        <p:nvPr/>
      </p:nvGrpSpPr>
      <p:grpSpPr>
        <a:xfrm>
          <a:off x="0" y="0"/>
          <a:ext cx="0" cy="0"/>
          <a:chOff x="0" y="0"/>
          <a:chExt cx="0" cy="0"/>
        </a:xfrm>
      </p:grpSpPr>
      <p:sp>
        <p:nvSpPr>
          <p:cNvPr id="155" name="Shape 155"/>
          <p:cNvSpPr/>
          <p:nvPr/>
        </p:nvSpPr>
        <p:spPr>
          <a:xfrm>
            <a:off x="0" y="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56" name="Shape 156"/>
          <p:cNvSpPr txBox="1"/>
          <p:nvPr>
            <p:ph type="title"/>
          </p:nvPr>
        </p:nvSpPr>
        <p:spPr>
          <a:xfrm>
            <a:off x="235500" y="292625"/>
            <a:ext cx="8520600" cy="572700"/>
          </a:xfrm>
          <a:prstGeom prst="rect">
            <a:avLst/>
          </a:prstGeom>
        </p:spPr>
        <p:txBody>
          <a:bodyPr anchorCtr="0" anchor="t" bIns="91425" lIns="91425" rIns="91425" tIns="91425">
            <a:noAutofit/>
          </a:bodyPr>
          <a:lstStyle/>
          <a:p>
            <a:pPr lvl="0" rtl="0">
              <a:spcBef>
                <a:spcPts val="0"/>
              </a:spcBef>
              <a:buNone/>
            </a:pPr>
            <a:r>
              <a:rPr lang="en">
                <a:solidFill>
                  <a:srgbClr val="434343"/>
                </a:solidFill>
              </a:rPr>
              <a:t>Cultivating Connections: A Model for Student Success</a:t>
            </a:r>
          </a:p>
        </p:txBody>
      </p:sp>
      <p:cxnSp>
        <p:nvCxnSpPr>
          <p:cNvPr id="157" name="Shape 157"/>
          <p:cNvCxnSpPr/>
          <p:nvPr/>
        </p:nvCxnSpPr>
        <p:spPr>
          <a:xfrm>
            <a:off x="90837" y="2507950"/>
            <a:ext cx="0" cy="1038600"/>
          </a:xfrm>
          <a:prstGeom prst="straightConnector1">
            <a:avLst/>
          </a:prstGeom>
          <a:noFill/>
          <a:ln cap="flat" cmpd="sng" w="9525">
            <a:solidFill>
              <a:srgbClr val="B7B7B7"/>
            </a:solidFill>
            <a:prstDash val="solid"/>
            <a:round/>
            <a:headEnd len="lg" w="lg" type="none"/>
            <a:tailEnd len="lg" w="lg" type="none"/>
          </a:ln>
        </p:spPr>
      </p:cxnSp>
      <p:sp>
        <p:nvSpPr>
          <p:cNvPr id="158" name="Shape 158"/>
          <p:cNvSpPr txBox="1"/>
          <p:nvPr>
            <p:ph type="title"/>
          </p:nvPr>
        </p:nvSpPr>
        <p:spPr>
          <a:xfrm>
            <a:off x="235500" y="837300"/>
            <a:ext cx="7338300" cy="593400"/>
          </a:xfrm>
          <a:prstGeom prst="rect">
            <a:avLst/>
          </a:prstGeom>
        </p:spPr>
        <p:txBody>
          <a:bodyPr anchorCtr="0" anchor="ctr" bIns="91425" lIns="91425" rIns="91425" tIns="91425">
            <a:noAutofit/>
          </a:bodyPr>
          <a:lstStyle/>
          <a:p>
            <a:pPr lvl="0" rtl="0">
              <a:spcBef>
                <a:spcPts val="0"/>
              </a:spcBef>
              <a:buNone/>
            </a:pPr>
            <a:r>
              <a:rPr lang="en" sz="1200"/>
              <a:t>PHASE TWO	</a:t>
            </a:r>
            <a:r>
              <a:rPr lang="en" sz="1800"/>
              <a:t>Implementation</a:t>
            </a:r>
          </a:p>
        </p:txBody>
      </p:sp>
      <p:sp>
        <p:nvSpPr>
          <p:cNvPr id="159" name="Shape 159"/>
          <p:cNvSpPr txBox="1"/>
          <p:nvPr>
            <p:ph type="title"/>
          </p:nvPr>
        </p:nvSpPr>
        <p:spPr>
          <a:xfrm>
            <a:off x="908787" y="2715236"/>
            <a:ext cx="1814100" cy="392100"/>
          </a:xfrm>
          <a:prstGeom prst="rect">
            <a:avLst/>
          </a:prstGeom>
        </p:spPr>
        <p:txBody>
          <a:bodyPr anchorCtr="0" anchor="ctr" bIns="91425" lIns="91425" rIns="91425" tIns="91425">
            <a:noAutofit/>
          </a:bodyPr>
          <a:lstStyle/>
          <a:p>
            <a:pPr lvl="0" rtl="0" algn="ctr">
              <a:spcBef>
                <a:spcPts val="0"/>
              </a:spcBef>
              <a:buNone/>
            </a:pPr>
            <a:r>
              <a:rPr lang="en" sz="1700"/>
              <a:t>Academic Success</a:t>
            </a:r>
          </a:p>
        </p:txBody>
      </p:sp>
      <p:sp>
        <p:nvSpPr>
          <p:cNvPr id="160" name="Shape 160"/>
          <p:cNvSpPr txBox="1"/>
          <p:nvPr>
            <p:ph idx="1" type="body"/>
          </p:nvPr>
        </p:nvSpPr>
        <p:spPr>
          <a:xfrm>
            <a:off x="579975" y="3081500"/>
            <a:ext cx="2471700" cy="19719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rgbClr val="434343"/>
                </a:solidFill>
                <a:latin typeface="Oswald"/>
                <a:ea typeface="Oswald"/>
                <a:cs typeface="Oswald"/>
                <a:sym typeface="Oswald"/>
              </a:rPr>
              <a:t>Implementation of a peer mentoring program so the students feel support through their academic challenges and successes. Students will meet their support team through Summer Immersion Program as well as specialized academic support and scheduling for the year.</a:t>
            </a:r>
          </a:p>
        </p:txBody>
      </p:sp>
      <p:sp>
        <p:nvSpPr>
          <p:cNvPr id="161" name="Shape 161"/>
          <p:cNvSpPr txBox="1"/>
          <p:nvPr>
            <p:ph type="title"/>
          </p:nvPr>
        </p:nvSpPr>
        <p:spPr>
          <a:xfrm>
            <a:off x="3597837" y="2715236"/>
            <a:ext cx="1814100" cy="392100"/>
          </a:xfrm>
          <a:prstGeom prst="rect">
            <a:avLst/>
          </a:prstGeom>
        </p:spPr>
        <p:txBody>
          <a:bodyPr anchorCtr="0" anchor="ctr" bIns="91425" lIns="91425" rIns="91425" tIns="91425">
            <a:noAutofit/>
          </a:bodyPr>
          <a:lstStyle/>
          <a:p>
            <a:pPr lvl="0" rtl="0" algn="ctr">
              <a:spcBef>
                <a:spcPts val="0"/>
              </a:spcBef>
              <a:buNone/>
            </a:pPr>
            <a:r>
              <a:rPr lang="en" sz="1700"/>
              <a:t>Social Integration</a:t>
            </a:r>
          </a:p>
        </p:txBody>
      </p:sp>
      <p:grpSp>
        <p:nvGrpSpPr>
          <p:cNvPr id="162" name="Shape 162"/>
          <p:cNvGrpSpPr/>
          <p:nvPr/>
        </p:nvGrpSpPr>
        <p:grpSpPr>
          <a:xfrm>
            <a:off x="1223175" y="1381101"/>
            <a:ext cx="6563424" cy="1232700"/>
            <a:chOff x="928950" y="3291526"/>
            <a:chExt cx="6563424" cy="1232700"/>
          </a:xfrm>
        </p:grpSpPr>
        <p:cxnSp>
          <p:nvCxnSpPr>
            <p:cNvPr id="163" name="Shape 163"/>
            <p:cNvCxnSpPr>
              <a:stCxn id="164" idx="6"/>
              <a:endCxn id="165" idx="2"/>
            </p:cNvCxnSpPr>
            <p:nvPr/>
          </p:nvCxnSpPr>
          <p:spPr>
            <a:xfrm flipH="1" rot="10800000">
              <a:off x="2116050" y="3906976"/>
              <a:ext cx="4189200" cy="900"/>
            </a:xfrm>
            <a:prstGeom prst="straightConnector1">
              <a:avLst/>
            </a:prstGeom>
            <a:noFill/>
            <a:ln cap="flat" cmpd="sng" w="19050">
              <a:solidFill>
                <a:schemeClr val="dk1"/>
              </a:solidFill>
              <a:prstDash val="dot"/>
              <a:round/>
              <a:headEnd len="lg" w="lg" type="none"/>
              <a:tailEnd len="lg" w="lg" type="none"/>
            </a:ln>
          </p:spPr>
        </p:cxnSp>
        <p:sp>
          <p:nvSpPr>
            <p:cNvPr id="166" name="Shape 166"/>
            <p:cNvSpPr/>
            <p:nvPr/>
          </p:nvSpPr>
          <p:spPr>
            <a:xfrm>
              <a:off x="3586950" y="3324225"/>
              <a:ext cx="1187100"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6305275" y="3310137"/>
              <a:ext cx="1187099"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928950" y="3291526"/>
              <a:ext cx="1187099" cy="1232700"/>
            </a:xfrm>
            <a:prstGeom prst="ellipse">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grpSp>
      <p:sp>
        <p:nvSpPr>
          <p:cNvPr id="167" name="Shape 167"/>
          <p:cNvSpPr txBox="1"/>
          <p:nvPr>
            <p:ph type="title"/>
          </p:nvPr>
        </p:nvSpPr>
        <p:spPr>
          <a:xfrm>
            <a:off x="6286887" y="2715236"/>
            <a:ext cx="1814100" cy="392100"/>
          </a:xfrm>
          <a:prstGeom prst="rect">
            <a:avLst/>
          </a:prstGeom>
        </p:spPr>
        <p:txBody>
          <a:bodyPr anchorCtr="0" anchor="ctr" bIns="91425" lIns="91425" rIns="91425" tIns="91425">
            <a:noAutofit/>
          </a:bodyPr>
          <a:lstStyle/>
          <a:p>
            <a:pPr lvl="0" rtl="0" algn="ctr">
              <a:spcBef>
                <a:spcPts val="0"/>
              </a:spcBef>
              <a:buNone/>
            </a:pPr>
            <a:r>
              <a:rPr lang="en" sz="1700"/>
              <a:t>Independence</a:t>
            </a:r>
          </a:p>
        </p:txBody>
      </p:sp>
      <p:pic>
        <p:nvPicPr>
          <p:cNvPr descr="COEgradMITprogram_cjk_034.JPG" id="168" name="Shape 168"/>
          <p:cNvPicPr preferRelativeResize="0"/>
          <p:nvPr/>
        </p:nvPicPr>
        <p:blipFill rotWithShape="1">
          <a:blip r:embed="rId3">
            <a:alphaModFix/>
          </a:blip>
          <a:srcRect b="7432" l="28568" r="16471" t="7432"/>
          <a:stretch/>
        </p:blipFill>
        <p:spPr>
          <a:xfrm>
            <a:off x="1223175" y="1381100"/>
            <a:ext cx="1185300" cy="1224000"/>
          </a:xfrm>
          <a:prstGeom prst="ellipse">
            <a:avLst/>
          </a:prstGeom>
          <a:noFill/>
          <a:ln cap="flat" cmpd="sng" w="19050">
            <a:solidFill>
              <a:srgbClr val="FFFFFF"/>
            </a:solidFill>
            <a:prstDash val="solid"/>
            <a:round/>
            <a:headEnd len="med" w="med" type="none"/>
            <a:tailEnd len="med" w="med" type="none"/>
          </a:ln>
        </p:spPr>
      </p:pic>
      <p:pic>
        <p:nvPicPr>
          <p:cNvPr descr="ServeSeattle2013_cjt_040.JPG" id="169" name="Shape 169"/>
          <p:cNvPicPr preferRelativeResize="0"/>
          <p:nvPr/>
        </p:nvPicPr>
        <p:blipFill rotWithShape="1">
          <a:blip r:embed="rId4">
            <a:alphaModFix/>
          </a:blip>
          <a:srcRect b="0" l="17721" r="17721" t="0"/>
          <a:stretch/>
        </p:blipFill>
        <p:spPr>
          <a:xfrm>
            <a:off x="6601300" y="1387337"/>
            <a:ext cx="1185300" cy="1224000"/>
          </a:xfrm>
          <a:prstGeom prst="ellipse">
            <a:avLst/>
          </a:prstGeom>
          <a:noFill/>
          <a:ln cap="flat" cmpd="sng" w="19050">
            <a:solidFill>
              <a:srgbClr val="FFFFFF"/>
            </a:solidFill>
            <a:prstDash val="solid"/>
            <a:round/>
            <a:headEnd len="med" w="med" type="none"/>
            <a:tailEnd len="med" w="med" type="none"/>
          </a:ln>
        </p:spPr>
      </p:pic>
      <p:pic>
        <p:nvPicPr>
          <p:cNvPr descr="RecFest2013_cjt_SeattleUPark012.JPG" id="170" name="Shape 170"/>
          <p:cNvPicPr preferRelativeResize="0"/>
          <p:nvPr/>
        </p:nvPicPr>
        <p:blipFill rotWithShape="1">
          <a:blip r:embed="rId5">
            <a:alphaModFix/>
          </a:blip>
          <a:srcRect b="0" l="25599" r="13069" t="0"/>
          <a:stretch/>
        </p:blipFill>
        <p:spPr>
          <a:xfrm>
            <a:off x="3903150" y="1401400"/>
            <a:ext cx="1185300" cy="1224000"/>
          </a:xfrm>
          <a:prstGeom prst="ellipse">
            <a:avLst/>
          </a:prstGeom>
          <a:noFill/>
          <a:ln cap="flat" cmpd="sng" w="19050">
            <a:solidFill>
              <a:srgbClr val="FFFFFF"/>
            </a:solidFill>
            <a:prstDash val="solid"/>
            <a:round/>
            <a:headEnd len="med" w="med" type="none"/>
            <a:tailEnd len="med" w="med" type="none"/>
          </a:ln>
        </p:spPr>
      </p:pic>
      <p:sp>
        <p:nvSpPr>
          <p:cNvPr id="171" name="Shape 171"/>
          <p:cNvSpPr txBox="1"/>
          <p:nvPr>
            <p:ph idx="1" type="body"/>
          </p:nvPr>
        </p:nvSpPr>
        <p:spPr>
          <a:xfrm>
            <a:off x="5958100" y="3085275"/>
            <a:ext cx="2471700" cy="19719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34343"/>
                </a:solidFill>
                <a:latin typeface="Oswald"/>
                <a:ea typeface="Oswald"/>
                <a:cs typeface="Oswald"/>
                <a:sym typeface="Oswald"/>
              </a:rPr>
              <a:t>Implementation of peer mentoring program to support the students in their learning of independence and basic tasks to be successful in school and work. </a:t>
            </a:r>
          </a:p>
          <a:p>
            <a:pPr lvl="0" rtl="0">
              <a:spcBef>
                <a:spcPts val="0"/>
              </a:spcBef>
              <a:spcAft>
                <a:spcPts val="0"/>
              </a:spcAft>
              <a:buNone/>
            </a:pPr>
            <a:r>
              <a:rPr lang="en" sz="1200">
                <a:solidFill>
                  <a:srgbClr val="434343"/>
                </a:solidFill>
                <a:latin typeface="Oswald"/>
                <a:ea typeface="Oswald"/>
                <a:cs typeface="Oswald"/>
                <a:sym typeface="Oswald"/>
              </a:rPr>
              <a:t>Research suggests students with ASD face challenges in the college environment as it requires assertive, independent action on the part of the student (Ackles, et. al, 2014) </a:t>
            </a:r>
          </a:p>
        </p:txBody>
      </p:sp>
      <p:sp>
        <p:nvSpPr>
          <p:cNvPr id="172" name="Shape 172"/>
          <p:cNvSpPr txBox="1"/>
          <p:nvPr>
            <p:ph idx="1" type="body"/>
          </p:nvPr>
        </p:nvSpPr>
        <p:spPr>
          <a:xfrm>
            <a:off x="3336150" y="3081500"/>
            <a:ext cx="2471700" cy="19719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rgbClr val="434343"/>
                </a:solidFill>
                <a:latin typeface="Oswald"/>
                <a:ea typeface="Oswald"/>
                <a:cs typeface="Oswald"/>
                <a:sym typeface="Oswald"/>
              </a:rPr>
              <a:t>Implementation of Summer Immersion Program: a week-long immersion program that allows students the opportunity to build community, engage with each other through mock classes, scheduling assistance, and orientation to locale through daytime excursions.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7C3D3"/>
        </a:solidFill>
      </p:bgPr>
    </p:bg>
    <p:spTree>
      <p:nvGrpSpPr>
        <p:cNvPr id="176" name="Shape 176"/>
        <p:cNvGrpSpPr/>
        <p:nvPr/>
      </p:nvGrpSpPr>
      <p:grpSpPr>
        <a:xfrm>
          <a:off x="0" y="0"/>
          <a:ext cx="0" cy="0"/>
          <a:chOff x="0" y="0"/>
          <a:chExt cx="0" cy="0"/>
        </a:xfrm>
      </p:grpSpPr>
      <p:sp>
        <p:nvSpPr>
          <p:cNvPr id="177" name="Shape 177"/>
          <p:cNvSpPr/>
          <p:nvPr/>
        </p:nvSpPr>
        <p:spPr>
          <a:xfrm>
            <a:off x="0" y="0"/>
            <a:ext cx="9161100" cy="9453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78" name="Shape 178"/>
          <p:cNvSpPr txBox="1"/>
          <p:nvPr>
            <p:ph type="title"/>
          </p:nvPr>
        </p:nvSpPr>
        <p:spPr>
          <a:xfrm>
            <a:off x="235500" y="292625"/>
            <a:ext cx="8520600" cy="572700"/>
          </a:xfrm>
          <a:prstGeom prst="rect">
            <a:avLst/>
          </a:prstGeom>
        </p:spPr>
        <p:txBody>
          <a:bodyPr anchorCtr="0" anchor="t" bIns="91425" lIns="91425" rIns="91425" tIns="91425">
            <a:noAutofit/>
          </a:bodyPr>
          <a:lstStyle/>
          <a:p>
            <a:pPr lvl="0" rtl="0">
              <a:spcBef>
                <a:spcPts val="0"/>
              </a:spcBef>
              <a:buNone/>
            </a:pPr>
            <a:r>
              <a:rPr lang="en">
                <a:solidFill>
                  <a:srgbClr val="434343"/>
                </a:solidFill>
              </a:rPr>
              <a:t>Cultivating Connections: A Model for Student Success</a:t>
            </a:r>
          </a:p>
        </p:txBody>
      </p:sp>
      <p:cxnSp>
        <p:nvCxnSpPr>
          <p:cNvPr id="179" name="Shape 179"/>
          <p:cNvCxnSpPr/>
          <p:nvPr/>
        </p:nvCxnSpPr>
        <p:spPr>
          <a:xfrm>
            <a:off x="90837" y="2507950"/>
            <a:ext cx="0" cy="1038600"/>
          </a:xfrm>
          <a:prstGeom prst="straightConnector1">
            <a:avLst/>
          </a:prstGeom>
          <a:noFill/>
          <a:ln cap="flat" cmpd="sng" w="9525">
            <a:solidFill>
              <a:srgbClr val="B7B7B7"/>
            </a:solidFill>
            <a:prstDash val="solid"/>
            <a:round/>
            <a:headEnd len="lg" w="lg" type="none"/>
            <a:tailEnd len="lg" w="lg" type="none"/>
          </a:ln>
        </p:spPr>
      </p:cxnSp>
      <p:sp>
        <p:nvSpPr>
          <p:cNvPr id="180" name="Shape 180"/>
          <p:cNvSpPr txBox="1"/>
          <p:nvPr>
            <p:ph type="title"/>
          </p:nvPr>
        </p:nvSpPr>
        <p:spPr>
          <a:xfrm>
            <a:off x="235500" y="837300"/>
            <a:ext cx="7338300" cy="593400"/>
          </a:xfrm>
          <a:prstGeom prst="rect">
            <a:avLst/>
          </a:prstGeom>
        </p:spPr>
        <p:txBody>
          <a:bodyPr anchorCtr="0" anchor="ctr" bIns="91425" lIns="91425" rIns="91425" tIns="91425">
            <a:noAutofit/>
          </a:bodyPr>
          <a:lstStyle/>
          <a:p>
            <a:pPr lvl="0" rtl="0">
              <a:spcBef>
                <a:spcPts val="0"/>
              </a:spcBef>
              <a:buNone/>
            </a:pPr>
            <a:r>
              <a:rPr lang="en" sz="1200"/>
              <a:t>PHASE THREE	</a:t>
            </a:r>
            <a:r>
              <a:rPr lang="en" sz="1800"/>
              <a:t>Assessment and Revision</a:t>
            </a:r>
          </a:p>
        </p:txBody>
      </p:sp>
      <p:sp>
        <p:nvSpPr>
          <p:cNvPr id="181" name="Shape 181"/>
          <p:cNvSpPr txBox="1"/>
          <p:nvPr>
            <p:ph type="title"/>
          </p:nvPr>
        </p:nvSpPr>
        <p:spPr>
          <a:xfrm>
            <a:off x="908787"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Academic Success</a:t>
            </a:r>
          </a:p>
        </p:txBody>
      </p:sp>
      <p:sp>
        <p:nvSpPr>
          <p:cNvPr id="182" name="Shape 182"/>
          <p:cNvSpPr txBox="1"/>
          <p:nvPr>
            <p:ph idx="1" type="body"/>
          </p:nvPr>
        </p:nvSpPr>
        <p:spPr>
          <a:xfrm>
            <a:off x="579975" y="3161475"/>
            <a:ext cx="2471700" cy="19719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34343"/>
                </a:solidFill>
                <a:latin typeface="Oswald"/>
                <a:ea typeface="Oswald"/>
                <a:cs typeface="Oswald"/>
                <a:sym typeface="Oswald"/>
              </a:rPr>
              <a:t>Assess  the GPAs, retention and other levels of measurement to seek to understand the impact of the Cultivating Connections Program in regards to other students on campus.</a:t>
            </a:r>
          </a:p>
        </p:txBody>
      </p:sp>
      <p:sp>
        <p:nvSpPr>
          <p:cNvPr id="183" name="Shape 183"/>
          <p:cNvSpPr txBox="1"/>
          <p:nvPr>
            <p:ph type="title"/>
          </p:nvPr>
        </p:nvSpPr>
        <p:spPr>
          <a:xfrm>
            <a:off x="3664949"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Social Integration</a:t>
            </a:r>
          </a:p>
        </p:txBody>
      </p:sp>
      <p:grpSp>
        <p:nvGrpSpPr>
          <p:cNvPr id="184" name="Shape 184"/>
          <p:cNvGrpSpPr/>
          <p:nvPr/>
        </p:nvGrpSpPr>
        <p:grpSpPr>
          <a:xfrm>
            <a:off x="1223175" y="1381101"/>
            <a:ext cx="6563424" cy="1232700"/>
            <a:chOff x="928950" y="3291526"/>
            <a:chExt cx="6563424" cy="1232700"/>
          </a:xfrm>
        </p:grpSpPr>
        <p:cxnSp>
          <p:nvCxnSpPr>
            <p:cNvPr id="185" name="Shape 185"/>
            <p:cNvCxnSpPr>
              <a:stCxn id="186" idx="6"/>
              <a:endCxn id="187" idx="2"/>
            </p:cNvCxnSpPr>
            <p:nvPr/>
          </p:nvCxnSpPr>
          <p:spPr>
            <a:xfrm flipH="1" rot="10800000">
              <a:off x="2116050" y="3906976"/>
              <a:ext cx="4189200" cy="900"/>
            </a:xfrm>
            <a:prstGeom prst="straightConnector1">
              <a:avLst/>
            </a:prstGeom>
            <a:noFill/>
            <a:ln cap="flat" cmpd="sng" w="19050">
              <a:solidFill>
                <a:schemeClr val="dk1"/>
              </a:solidFill>
              <a:prstDash val="dot"/>
              <a:round/>
              <a:headEnd len="lg" w="lg" type="none"/>
              <a:tailEnd len="lg" w="lg" type="none"/>
            </a:ln>
          </p:spPr>
        </p:cxnSp>
        <p:sp>
          <p:nvSpPr>
            <p:cNvPr id="188" name="Shape 188"/>
            <p:cNvSpPr/>
            <p:nvPr/>
          </p:nvSpPr>
          <p:spPr>
            <a:xfrm>
              <a:off x="3586950" y="3324225"/>
              <a:ext cx="1187100"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6305275" y="3310137"/>
              <a:ext cx="1187099" cy="11934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928950" y="3291526"/>
              <a:ext cx="1187099" cy="1232700"/>
            </a:xfrm>
            <a:prstGeom prst="ellipse">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grpSp>
      <p:sp>
        <p:nvSpPr>
          <p:cNvPr id="189" name="Shape 189"/>
          <p:cNvSpPr txBox="1"/>
          <p:nvPr>
            <p:ph type="title"/>
          </p:nvPr>
        </p:nvSpPr>
        <p:spPr>
          <a:xfrm>
            <a:off x="6286912" y="2791436"/>
            <a:ext cx="1814100" cy="392100"/>
          </a:xfrm>
          <a:prstGeom prst="rect">
            <a:avLst/>
          </a:prstGeom>
        </p:spPr>
        <p:txBody>
          <a:bodyPr anchorCtr="0" anchor="ctr" bIns="91425" lIns="91425" rIns="91425" tIns="91425">
            <a:noAutofit/>
          </a:bodyPr>
          <a:lstStyle/>
          <a:p>
            <a:pPr lvl="0" rtl="0" algn="ctr">
              <a:spcBef>
                <a:spcPts val="0"/>
              </a:spcBef>
              <a:buNone/>
            </a:pPr>
            <a:r>
              <a:rPr lang="en" sz="1700"/>
              <a:t>Independence</a:t>
            </a:r>
          </a:p>
        </p:txBody>
      </p:sp>
      <p:pic>
        <p:nvPicPr>
          <p:cNvPr descr="GraduateCommencement2016_JL_003.JPG" id="190" name="Shape 190"/>
          <p:cNvPicPr preferRelativeResize="0"/>
          <p:nvPr/>
        </p:nvPicPr>
        <p:blipFill rotWithShape="1">
          <a:blip r:embed="rId3">
            <a:alphaModFix/>
          </a:blip>
          <a:srcRect b="0" l="17721" r="17721" t="0"/>
          <a:stretch/>
        </p:blipFill>
        <p:spPr>
          <a:xfrm>
            <a:off x="1223175" y="1381100"/>
            <a:ext cx="1185300" cy="1224000"/>
          </a:xfrm>
          <a:prstGeom prst="ellipse">
            <a:avLst/>
          </a:prstGeom>
          <a:noFill/>
          <a:ln cap="flat" cmpd="sng" w="19050">
            <a:solidFill>
              <a:srgbClr val="FFFFFF"/>
            </a:solidFill>
            <a:prstDash val="solid"/>
            <a:round/>
            <a:headEnd len="med" w="med" type="none"/>
            <a:tailEnd len="med" w="med" type="none"/>
          </a:ln>
        </p:spPr>
      </p:pic>
      <p:pic>
        <p:nvPicPr>
          <p:cNvPr descr="CDLI_cjk_020.JPG" id="191" name="Shape 191"/>
          <p:cNvPicPr preferRelativeResize="0"/>
          <p:nvPr/>
        </p:nvPicPr>
        <p:blipFill rotWithShape="1">
          <a:blip r:embed="rId4">
            <a:alphaModFix/>
          </a:blip>
          <a:srcRect b="0" l="0" r="35442" t="0"/>
          <a:stretch/>
        </p:blipFill>
        <p:spPr>
          <a:xfrm>
            <a:off x="6601300" y="1387337"/>
            <a:ext cx="1185300" cy="1224000"/>
          </a:xfrm>
          <a:prstGeom prst="ellipse">
            <a:avLst/>
          </a:prstGeom>
          <a:noFill/>
          <a:ln cap="flat" cmpd="sng" w="19050">
            <a:solidFill>
              <a:srgbClr val="FFFFFF"/>
            </a:solidFill>
            <a:prstDash val="solid"/>
            <a:round/>
            <a:headEnd len="med" w="med" type="none"/>
            <a:tailEnd len="med" w="med" type="none"/>
          </a:ln>
        </p:spPr>
      </p:pic>
      <p:pic>
        <p:nvPicPr>
          <p:cNvPr descr="BusinessEngineering_cjt_2012CareerFair_005.JPG" id="192" name="Shape 192"/>
          <p:cNvPicPr preferRelativeResize="0"/>
          <p:nvPr/>
        </p:nvPicPr>
        <p:blipFill rotWithShape="1">
          <a:blip r:embed="rId5">
            <a:alphaModFix/>
          </a:blip>
          <a:srcRect b="17884" l="38848" r="15587" t="13087"/>
          <a:stretch/>
        </p:blipFill>
        <p:spPr>
          <a:xfrm>
            <a:off x="3903150" y="1401400"/>
            <a:ext cx="1185300" cy="1224000"/>
          </a:xfrm>
          <a:prstGeom prst="ellipse">
            <a:avLst/>
          </a:prstGeom>
          <a:noFill/>
          <a:ln cap="flat" cmpd="sng" w="19050">
            <a:solidFill>
              <a:srgbClr val="FFFFFF"/>
            </a:solidFill>
            <a:prstDash val="solid"/>
            <a:round/>
            <a:headEnd len="med" w="med" type="none"/>
            <a:tailEnd len="med" w="med" type="none"/>
          </a:ln>
        </p:spPr>
      </p:pic>
      <p:sp>
        <p:nvSpPr>
          <p:cNvPr id="193" name="Shape 193"/>
          <p:cNvSpPr txBox="1"/>
          <p:nvPr>
            <p:ph idx="1" type="body"/>
          </p:nvPr>
        </p:nvSpPr>
        <p:spPr>
          <a:xfrm>
            <a:off x="5958100" y="3161475"/>
            <a:ext cx="2471700" cy="19719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34343"/>
                </a:solidFill>
                <a:latin typeface="Oswald"/>
                <a:ea typeface="Oswald"/>
                <a:cs typeface="Oswald"/>
                <a:sym typeface="Oswald"/>
              </a:rPr>
              <a:t>Assess retention rate and self-evaluations through summer program to understand how the program can continue to be adapted to meet the needs of gaining skills focused on independence</a:t>
            </a:r>
          </a:p>
        </p:txBody>
      </p:sp>
      <p:sp>
        <p:nvSpPr>
          <p:cNvPr id="194" name="Shape 194"/>
          <p:cNvSpPr txBox="1"/>
          <p:nvPr>
            <p:ph idx="1" type="body"/>
          </p:nvPr>
        </p:nvSpPr>
        <p:spPr>
          <a:xfrm>
            <a:off x="3336150" y="3161475"/>
            <a:ext cx="2471700" cy="19719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34343"/>
                </a:solidFill>
                <a:latin typeface="Oswald"/>
                <a:ea typeface="Oswald"/>
                <a:cs typeface="Oswald"/>
                <a:sym typeface="Oswald"/>
              </a:rPr>
              <a:t>Assess event participation, mentorship meeting attendance, and overall satisfaction with the program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135900" y="186350"/>
            <a:ext cx="8520600" cy="572700"/>
          </a:xfrm>
          <a:prstGeom prst="rect">
            <a:avLst/>
          </a:prstGeom>
        </p:spPr>
        <p:txBody>
          <a:bodyPr anchorCtr="0" anchor="t" bIns="91425" lIns="91425" rIns="91425" tIns="91425">
            <a:noAutofit/>
          </a:bodyPr>
          <a:lstStyle/>
          <a:p>
            <a:pPr lvl="0" rtl="0">
              <a:spcBef>
                <a:spcPts val="0"/>
              </a:spcBef>
              <a:buNone/>
            </a:pPr>
            <a:r>
              <a:rPr lang="en">
                <a:solidFill>
                  <a:srgbClr val="434343"/>
                </a:solidFill>
              </a:rPr>
              <a:t>The problem</a:t>
            </a:r>
          </a:p>
        </p:txBody>
      </p:sp>
      <p:sp>
        <p:nvSpPr>
          <p:cNvPr id="200" name="Shape 200"/>
          <p:cNvSpPr txBox="1"/>
          <p:nvPr>
            <p:ph idx="1" type="body"/>
          </p:nvPr>
        </p:nvSpPr>
        <p:spPr>
          <a:xfrm>
            <a:off x="311700" y="827750"/>
            <a:ext cx="6386400" cy="1457400"/>
          </a:xfrm>
          <a:prstGeom prst="rect">
            <a:avLst/>
          </a:prstGeom>
        </p:spPr>
        <p:txBody>
          <a:bodyPr anchorCtr="0" anchor="t" bIns="91425" lIns="91425" rIns="91425" tIns="91425">
            <a:noAutofit/>
          </a:bodyPr>
          <a:lstStyle/>
          <a:p>
            <a:pPr lvl="0">
              <a:spcBef>
                <a:spcPts val="0"/>
              </a:spcBef>
              <a:buNone/>
            </a:pPr>
            <a:r>
              <a:rPr lang="en" sz="1800">
                <a:solidFill>
                  <a:srgbClr val="434343"/>
                </a:solidFill>
              </a:rPr>
              <a:t>“Even with a robust framework of services, students with ASD often struggle to adjust to the complexities of navigating a college system and therefore don’t benefit from the traditional support structure.” (Ackles, et. al 2014)</a:t>
            </a:r>
          </a:p>
          <a:p>
            <a:pPr lvl="0" rtl="0">
              <a:spcBef>
                <a:spcPts val="0"/>
              </a:spcBef>
              <a:buNone/>
            </a:pPr>
            <a:r>
              <a:t/>
            </a:r>
            <a:endParaRPr sz="1800">
              <a:solidFill>
                <a:srgbClr val="434343"/>
              </a:solidFill>
            </a:endParaRPr>
          </a:p>
        </p:txBody>
      </p:sp>
      <p:sp>
        <p:nvSpPr>
          <p:cNvPr id="201" name="Shape 201"/>
          <p:cNvSpPr/>
          <p:nvPr/>
        </p:nvSpPr>
        <p:spPr>
          <a:xfrm>
            <a:off x="5154825" y="3536047"/>
            <a:ext cx="722399" cy="990599"/>
          </a:xfrm>
          <a:prstGeom prst="rect">
            <a:avLst/>
          </a:prstGeom>
          <a:solidFill>
            <a:srgbClr val="47C3D3"/>
          </a:solidFill>
          <a:ln>
            <a:noFill/>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a:off x="5975583" y="3069166"/>
            <a:ext cx="722399" cy="1457399"/>
          </a:xfrm>
          <a:prstGeom prst="rect">
            <a:avLst/>
          </a:prstGeom>
          <a:solidFill>
            <a:srgbClr val="EF4135"/>
          </a:solidFill>
          <a:ln>
            <a:noFill/>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6796341" y="1919074"/>
            <a:ext cx="722399" cy="2607599"/>
          </a:xfrm>
          <a:prstGeom prst="rect">
            <a:avLst/>
          </a:prstGeom>
          <a:solidFill>
            <a:srgbClr val="47C3D3"/>
          </a:solidFill>
          <a:ln>
            <a:noFill/>
          </a:ln>
        </p:spPr>
        <p:txBody>
          <a:bodyPr anchorCtr="0" anchor="ctr" bIns="91425" lIns="91425" rIns="91425" tIns="91425">
            <a:noAutofit/>
          </a:bodyPr>
          <a:lstStyle/>
          <a:p>
            <a:pPr lvl="0">
              <a:spcBef>
                <a:spcPts val="0"/>
              </a:spcBef>
              <a:buNone/>
            </a:pPr>
            <a:r>
              <a:t/>
            </a:r>
            <a:endParaRPr/>
          </a:p>
        </p:txBody>
      </p:sp>
      <p:sp>
        <p:nvSpPr>
          <p:cNvPr id="204" name="Shape 204"/>
          <p:cNvSpPr/>
          <p:nvPr/>
        </p:nvSpPr>
        <p:spPr>
          <a:xfrm>
            <a:off x="7696875" y="1422150"/>
            <a:ext cx="722400" cy="3104400"/>
          </a:xfrm>
          <a:prstGeom prst="rect">
            <a:avLst/>
          </a:prstGeom>
          <a:solidFill>
            <a:srgbClr val="EF4135"/>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cxnSp>
        <p:nvCxnSpPr>
          <p:cNvPr id="205" name="Shape 205"/>
          <p:cNvCxnSpPr/>
          <p:nvPr/>
        </p:nvCxnSpPr>
        <p:spPr>
          <a:xfrm rot="10800000">
            <a:off x="509400" y="4552050"/>
            <a:ext cx="8147099" cy="0"/>
          </a:xfrm>
          <a:prstGeom prst="straightConnector1">
            <a:avLst/>
          </a:prstGeom>
          <a:noFill/>
          <a:ln cap="flat" cmpd="sng" w="19050">
            <a:solidFill>
              <a:srgbClr val="434343"/>
            </a:solidFill>
            <a:prstDash val="dot"/>
            <a:round/>
            <a:headEnd len="lg" w="lg" type="none"/>
            <a:tailEnd len="lg" w="lg" type="none"/>
          </a:ln>
        </p:spPr>
      </p:cxnSp>
      <p:sp>
        <p:nvSpPr>
          <p:cNvPr id="206" name="Shape 206"/>
          <p:cNvSpPr txBox="1"/>
          <p:nvPr/>
        </p:nvSpPr>
        <p:spPr>
          <a:xfrm>
            <a:off x="353900" y="2442975"/>
            <a:ext cx="4622700" cy="19344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rgbClr val="434343"/>
              </a:buClr>
              <a:buSzPct val="100000"/>
              <a:buFont typeface="Average"/>
              <a:buChar char="●"/>
            </a:pPr>
            <a:r>
              <a:rPr lang="en" sz="1800">
                <a:solidFill>
                  <a:srgbClr val="434343"/>
                </a:solidFill>
                <a:latin typeface="Average"/>
                <a:ea typeface="Average"/>
                <a:cs typeface="Average"/>
                <a:sym typeface="Average"/>
              </a:rPr>
              <a:t>It is essential to keep in mind that students are facing the same challenges as all students, including identity, cognitive, and moral development while also facing distinct needs as a student with Autism.</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