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>
        <p:scale>
          <a:sx n="120" d="100"/>
          <a:sy n="120" d="100"/>
        </p:scale>
        <p:origin x="12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956F7FA-2C57-495C-9DFF-3A9995C24A0F}" type="datetimeFigureOut">
              <a:rPr lang="en-US" altLang="en-US"/>
              <a:pPr/>
              <a:t>2/25/2017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46F2BF4-1256-44CA-AEC2-6700DA2A7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67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E8F3021-C2E1-4B8B-A3B3-BBB393AF854B}" type="datetimeFigureOut">
              <a:rPr lang="en-US" altLang="en-US"/>
              <a:pPr/>
              <a:t>2/25/2017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D1A59DC-8A72-493B-B3C3-54AD90949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92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875"/>
            <a:ext cx="9166225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5" name="Picture 10" descr="Title Page head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itle_slide_dot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Title Page header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6200"/>
            <a:ext cx="91662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50"/>
          <a:stretch>
            <a:fillRect/>
          </a:stretch>
        </p:blipFill>
        <p:spPr bwMode="auto">
          <a:xfrm>
            <a:off x="6022975" y="6529388"/>
            <a:ext cx="29495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975" y="300038"/>
            <a:ext cx="8223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43" y="2247102"/>
            <a:ext cx="7153458" cy="249677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042" y="5123824"/>
            <a:ext cx="8076135" cy="98785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7C7D0D-6E93-4AAE-88E6-4E9EAE510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07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77E0E-A267-4E20-B66F-FD9D2972D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4F83B2-BB28-46BF-9C4E-3217F4530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E3367B-570A-4C51-9430-AC44EE80C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3B525D-BDF5-469D-A2DF-D00E6E58E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773EE9-8157-4342-8C4F-A95B0C473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2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itle Page heade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6200"/>
            <a:ext cx="91662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50"/>
          <a:stretch>
            <a:fillRect/>
          </a:stretch>
        </p:blipFill>
        <p:spPr bwMode="auto">
          <a:xfrm>
            <a:off x="6018213" y="6553200"/>
            <a:ext cx="2514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45500" y="6426200"/>
            <a:ext cx="720725" cy="4429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426200"/>
            <a:ext cx="28336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500" y="6448425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EFC19E1D-1C61-4CEF-8BD3-E62CB4EAB3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233363" y="2344738"/>
            <a:ext cx="8910637" cy="2217737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atin typeface="Abadi MT Condensed Extra Bold" charset="0"/>
                <a:ea typeface="ＭＳ Ｐゴシック" pitchFamily="34" charset="-128"/>
                <a:cs typeface="Arial" pitchFamily="34" charset="0"/>
              </a:rPr>
              <a:t>Student Affairs Professionals </a:t>
            </a:r>
            <a:br>
              <a:rPr lang="en-US" altLang="en-US" sz="6000" smtClean="0">
                <a:latin typeface="Abadi MT Condensed Extra Bold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4800" smtClean="0">
                <a:latin typeface="Abadi MT Condensed Extra Bold" charset="0"/>
                <a:ea typeface="ＭＳ Ｐゴシック" pitchFamily="34" charset="-128"/>
                <a:cs typeface="Arial" pitchFamily="34" charset="0"/>
              </a:rPr>
              <a:t>Case Study Competition 2017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444500" y="4727575"/>
            <a:ext cx="8153400" cy="143351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University of Iowa</a:t>
            </a:r>
          </a:p>
          <a:p>
            <a:pPr eaLnBrk="1" hangingPunct="1"/>
            <a:r>
              <a:rPr lang="en-US" altLang="en-US" sz="2400" u="sng" smtClean="0">
                <a:solidFill>
                  <a:schemeClr val="tx1"/>
                </a:solidFill>
                <a:latin typeface="Abadi MT Condensed Extra Bold" charset="0"/>
                <a:ea typeface="ＭＳ Ｐゴシック" pitchFamily="34" charset="-128"/>
              </a:rPr>
              <a:t>Group Leader</a:t>
            </a:r>
            <a:r>
              <a:rPr lang="en-US" altLang="en-US" sz="2400" smtClean="0">
                <a:solidFill>
                  <a:schemeClr val="tx1"/>
                </a:solidFill>
                <a:latin typeface="Abadi MT Condensed Extra Bold" charset="0"/>
                <a:ea typeface="ＭＳ Ｐゴシック" pitchFamily="34" charset="-128"/>
              </a:rPr>
              <a:t>: Dominique Kincaid</a:t>
            </a:r>
          </a:p>
          <a:p>
            <a:pPr eaLnBrk="1" hangingPunct="1"/>
            <a:r>
              <a:rPr lang="en-US" altLang="en-US" sz="2400" smtClean="0">
                <a:solidFill>
                  <a:schemeClr val="tx1"/>
                </a:solidFill>
                <a:latin typeface="Abadi MT Condensed Extra Bold" charset="0"/>
                <a:ea typeface="ＭＳ Ｐゴシック" pitchFamily="34" charset="-128"/>
              </a:rPr>
              <a:t>Prisma Ruacho &amp; Alex Waad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Four</a:t>
            </a:r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: Expansion &amp;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In the fourth year the program will expand to the Health </a:t>
            </a:r>
            <a:r>
              <a:rPr lang="en-US" dirty="0" smtClean="0">
                <a:latin typeface="Abadi MT Condensed Extra Bold"/>
                <a:ea typeface="+mn-ea"/>
                <a:cs typeface="Abadi MT Condensed Extra Bold"/>
              </a:rPr>
              <a:t>Sciences fields (similar focus to STEM, but expanded).</a:t>
            </a:r>
            <a:endParaRPr lang="en-US" dirty="0">
              <a:latin typeface="Abadi MT Condensed Extra Bold"/>
              <a:ea typeface="+mn-ea"/>
              <a:cs typeface="Abadi MT Condensed Extra 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u="sng" dirty="0"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Addressing Social Concerns</a:t>
            </a: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: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Living Learning Community (STEM Students &amp; Health Sciences)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Programming and </a:t>
            </a:r>
            <a:r>
              <a:rPr lang="en-US" dirty="0" smtClean="0">
                <a:latin typeface="Abadi MT Condensed Extra Bold"/>
                <a:ea typeface="+mn-ea"/>
                <a:cs typeface="Abadi MT Condensed Extra Bold"/>
              </a:rPr>
              <a:t>Events (Social &amp; Career Oriented)</a:t>
            </a:r>
            <a:endParaRPr lang="en-US" dirty="0">
              <a:latin typeface="Abadi MT Condensed Extra Bold"/>
              <a:ea typeface="+mn-ea"/>
              <a:cs typeface="Abadi MT Condensed Extra 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u="sng" dirty="0"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Addressing Academic Concerns</a:t>
            </a: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: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1st Year Seminar Course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badi MT Condensed Extra Bold"/>
                <a:ea typeface="+mn-ea"/>
                <a:cs typeface="Abadi MT Condensed Extra Bold"/>
              </a:rPr>
              <a:t>Tutoring Services in Residence </a:t>
            </a:r>
            <a:r>
              <a:rPr lang="en-US" dirty="0" smtClean="0">
                <a:latin typeface="Abadi MT Condensed Extra Bold"/>
                <a:ea typeface="+mn-ea"/>
                <a:cs typeface="Abadi MT Condensed Extra Bold"/>
              </a:rPr>
              <a:t>Halls</a:t>
            </a:r>
            <a:endParaRPr lang="en-US" dirty="0">
              <a:latin typeface="Abadi MT Condensed Extra Bold"/>
              <a:ea typeface="+mn-ea"/>
              <a:cs typeface="Abadi MT Condensed Extra Bold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8EA1C-7F30-45D3-B7D1-87750022DF10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Four</a:t>
            </a:r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: Expansion &amp;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85863"/>
            <a:ext cx="8921750" cy="5175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u="sng" dirty="0" smtClean="0"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Addressing Personal Concerns</a:t>
            </a: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: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Peer Mentors 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Professional </a:t>
            </a:r>
            <a:r>
              <a:rPr lang="en-US" sz="3600" dirty="0">
                <a:latin typeface="Abadi MT Condensed Extra Bold"/>
                <a:ea typeface="+mn-ea"/>
                <a:cs typeface="Abadi MT Condensed Extra Bold"/>
              </a:rPr>
              <a:t>Clinicians </a:t>
            </a:r>
            <a:endParaRPr lang="en-US" sz="3600" dirty="0" smtClean="0">
              <a:latin typeface="Abadi MT Condensed Extra Bold"/>
              <a:ea typeface="+mn-ea"/>
              <a:cs typeface="Abadi MT Condensed Extra Bold"/>
            </a:endParaRPr>
          </a:p>
          <a:p>
            <a:pPr marL="0" indent="0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u="sng" dirty="0" smtClean="0"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Assessment</a:t>
            </a:r>
            <a:r>
              <a:rPr lang="en-US" sz="3600" dirty="0">
                <a:latin typeface="Abadi MT Condensed Extra Bold"/>
                <a:ea typeface="+mn-ea"/>
                <a:cs typeface="Abadi MT Condensed Extra Bold"/>
              </a:rPr>
              <a:t>: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>
                <a:latin typeface="Abadi MT Condensed Extra Bold"/>
                <a:ea typeface="+mn-ea"/>
                <a:cs typeface="Abadi MT Condensed Extra Bold"/>
              </a:rPr>
              <a:t>Assessment techniques will be similar to </a:t>
            </a: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those utilized </a:t>
            </a:r>
            <a:r>
              <a:rPr lang="en-US" sz="3600" dirty="0">
                <a:latin typeface="Abadi MT Condensed Extra Bold"/>
                <a:ea typeface="+mn-ea"/>
                <a:cs typeface="Abadi MT Condensed Extra Bold"/>
              </a:rPr>
              <a:t>after the </a:t>
            </a: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Pilot year.</a:t>
            </a:r>
          </a:p>
          <a:p>
            <a:pPr eaLnBrk="1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>
                <a:latin typeface="Abadi MT Condensed Extra Bold"/>
                <a:ea typeface="+mn-ea"/>
                <a:cs typeface="Abadi MT Condensed Extra Bold"/>
              </a:rPr>
              <a:t>B</a:t>
            </a: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ased </a:t>
            </a:r>
            <a:r>
              <a:rPr lang="en-US" sz="3600" dirty="0">
                <a:latin typeface="Abadi MT Condensed Extra Bold"/>
                <a:ea typeface="+mn-ea"/>
                <a:cs typeface="Abadi MT Condensed Extra Bold"/>
              </a:rPr>
              <a:t>off </a:t>
            </a:r>
            <a:r>
              <a:rPr lang="en-US" sz="3600" dirty="0" smtClean="0">
                <a:latin typeface="Abadi MT Condensed Extra Bold"/>
                <a:ea typeface="+mn-ea"/>
                <a:cs typeface="Abadi MT Condensed Extra Bold"/>
              </a:rPr>
              <a:t>of that assessment data, further program expansion and additions can be justified.</a:t>
            </a:r>
            <a:endParaRPr lang="en-US" sz="3600" dirty="0">
              <a:latin typeface="Abadi MT Condensed Extra Bold"/>
              <a:ea typeface="+mn-ea"/>
              <a:cs typeface="Abadi MT Condensed Extra Bold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EE7568-E7EC-4896-9F33-1DBCC959618D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5:</a:t>
            </a:r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 Complete Campus Expansion</a:t>
            </a:r>
            <a:b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</a:br>
            <a:endParaRPr lang="en-US" altLang="en-US" smtClean="0">
              <a:solidFill>
                <a:srgbClr val="F8AF0A"/>
              </a:solidFill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863"/>
            <a:ext cx="8401050" cy="5248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Training will commence for volunteers in all departments.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Implementation will follow a tiered system beginning with the largest departments.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The expansion will include large scale programming, and recruitment efforts of incoming students and students not currently enrolled.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Review of assessment techniques will allow for a reconstruction of assessment scales based on larger efforts and larger student populations.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8E58C-6465-4955-9D50-FA463D8CF63B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5:</a:t>
            </a:r>
            <a:r>
              <a:rPr lang="en-US" altLang="en-US" sz="4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 Assessment &amp; Continuation Considerations</a:t>
            </a:r>
            <a:br>
              <a:rPr lang="en-US" altLang="en-US" sz="4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</a:br>
            <a:endParaRPr lang="en-US" altLang="en-US" sz="4000" smtClean="0">
              <a:solidFill>
                <a:srgbClr val="F8AF0A"/>
              </a:solidFill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502650" cy="51228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Abadi MT Condensed Extra Bold" charset="0"/>
                <a:ea typeface="ＭＳ Ｐゴシック" pitchFamily="34" charset="-128"/>
              </a:rPr>
              <a:t>Overall success of students completing undergraduate degree compared to control group. (</a:t>
            </a:r>
            <a:r>
              <a:rPr lang="en-US" altLang="en-US" sz="3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Academically, Socially, and Personally</a:t>
            </a:r>
            <a:r>
              <a:rPr lang="en-US" altLang="en-US" sz="30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Abadi MT Condensed Extra Bold" charset="0"/>
                <a:ea typeface="ＭＳ Ｐゴシック" pitchFamily="34" charset="-128"/>
              </a:rPr>
              <a:t>Benchmark attainment for expansion to Health Sciences.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Abadi MT Condensed Extra Bold" charset="0"/>
                <a:ea typeface="ＭＳ Ｐゴシック" pitchFamily="34" charset="-128"/>
              </a:rPr>
              <a:t>Review of staffing model and budget changes due to expansion (potentially adding full-time staff).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Abadi MT Condensed Extra Bold" charset="0"/>
                <a:ea typeface="ＭＳ Ｐゴシック" pitchFamily="34" charset="-128"/>
              </a:rPr>
              <a:t>Post-graduate assessment of effectiveness of program, in comparison to graduates who did not go through the program.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Abadi MT Condensed Extra Bold" charset="0"/>
                <a:ea typeface="ＭＳ Ｐゴシック" pitchFamily="34" charset="-128"/>
              </a:rPr>
              <a:t>Intra-program peer mentorship opportunities for graduates (creation of alumni network).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8D67B-622A-42A8-85E8-D0F75D0F47F0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Limitations and Considerations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49323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Students enrolled in this program have been self-selected. Results may show more engagement and attendance due to this process.</a:t>
            </a:r>
          </a:p>
          <a:p>
            <a:pPr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Limited pool of applicants interested in participating</a:t>
            </a:r>
          </a:p>
          <a:p>
            <a:pPr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Many of the programs and activities will be based on volunteers and grant funding, therefore limiting options to expand and have larger attendance. </a:t>
            </a:r>
          </a:p>
          <a:p>
            <a:pPr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Not likely to have large pool of data in the short term, causing data validity to come into question.</a:t>
            </a:r>
          </a:p>
          <a:p>
            <a:pPr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Comparison must be made in relation to programs at other universities.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BAD9F7-5E8E-4A90-94A0-9F78C89951A2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8AF0A"/>
                </a:solidFill>
                <a:latin typeface="Abadi MT Condensed Extra Bold"/>
                <a:ea typeface="+mj-ea"/>
                <a:cs typeface="Abadi MT Condensed Extra Bold"/>
              </a:rPr>
              <a:t>Budget</a:t>
            </a:r>
            <a:endParaRPr lang="en-US" sz="5400" dirty="0">
              <a:solidFill>
                <a:srgbClr val="F8AF0A"/>
              </a:solidFill>
              <a:latin typeface="Abadi MT Condensed Extra Bold"/>
              <a:ea typeface="+mj-ea"/>
              <a:cs typeface="Abadi MT Condensed Extra Bold"/>
            </a:endParaRPr>
          </a:p>
        </p:txBody>
      </p:sp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36638"/>
            <a:ext cx="8502650" cy="5027612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23A5F6-C4B6-4745-9277-077214E3BFAE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0260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ea typeface="+mn-ea"/>
                <a:cs typeface="+mn-cs"/>
              </a:rPr>
              <a:t>Adreon</a:t>
            </a:r>
            <a:r>
              <a:rPr lang="en-US" sz="1800" dirty="0">
                <a:ea typeface="+mn-ea"/>
                <a:cs typeface="+mn-cs"/>
              </a:rPr>
              <a:t>, D., &amp; Durocher, J.S. (2007). Evaluating the college transition needs of </a:t>
            </a:r>
            <a:r>
              <a:rPr lang="en-US" sz="1800" dirty="0" smtClean="0">
                <a:ea typeface="+mn-ea"/>
                <a:cs typeface="+mn-cs"/>
              </a:rPr>
              <a:t>	individuals </a:t>
            </a:r>
            <a:r>
              <a:rPr lang="en-US" sz="1800" dirty="0">
                <a:ea typeface="+mn-ea"/>
                <a:cs typeface="+mn-cs"/>
              </a:rPr>
              <a:t>with </a:t>
            </a:r>
            <a:r>
              <a:rPr lang="en-US" sz="1800" dirty="0" smtClean="0">
                <a:ea typeface="+mn-ea"/>
                <a:cs typeface="+mn-cs"/>
              </a:rPr>
              <a:t>high</a:t>
            </a:r>
            <a:r>
              <a:rPr lang="en-US" sz="1800" dirty="0">
                <a:ea typeface="+mn-ea"/>
                <a:cs typeface="+mn-cs"/>
              </a:rPr>
              <a:t>-functioning Autism spectrum disorders. </a:t>
            </a:r>
            <a:r>
              <a:rPr lang="en-US" sz="1800" i="1" dirty="0">
                <a:ea typeface="+mn-ea"/>
                <a:cs typeface="+mn-cs"/>
              </a:rPr>
              <a:t>Intervention in 	Schools and Clinic, </a:t>
            </a:r>
            <a:r>
              <a:rPr lang="en-US" sz="1800" dirty="0">
                <a:ea typeface="+mn-ea"/>
                <a:cs typeface="+mn-cs"/>
              </a:rPr>
              <a:t>42(5), (pp</a:t>
            </a:r>
            <a:r>
              <a:rPr lang="en-US" sz="1800" dirty="0" smtClean="0">
                <a:ea typeface="+mn-ea"/>
                <a:cs typeface="+mn-cs"/>
              </a:rPr>
              <a:t>.	271</a:t>
            </a:r>
            <a:r>
              <a:rPr lang="en-US" sz="1800" dirty="0">
                <a:ea typeface="+mn-ea"/>
                <a:cs typeface="+mn-cs"/>
              </a:rPr>
              <a:t>-279)</a:t>
            </a:r>
            <a:r>
              <a:rPr lang="en-US" sz="1800" dirty="0" smtClean="0">
                <a:ea typeface="+mn-ea"/>
                <a:cs typeface="+mn-cs"/>
              </a:rPr>
              <a:t>.</a:t>
            </a:r>
            <a:r>
              <a:rPr lang="en-US" sz="1800" dirty="0">
                <a:ea typeface="+mn-ea"/>
                <a:cs typeface="+mn-cs"/>
              </a:rPr>
              <a:t> </a:t>
            </a:r>
            <a:endParaRPr lang="en-US" sz="18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" sz="1800" dirty="0">
                <a:ea typeface="+mn-ea"/>
                <a:cs typeface="+mn-cs"/>
              </a:rPr>
              <a:t>Ashbaugh, K., Koegel, R. L., &amp; Koegel, L. K. (2017). Increasing social </a:t>
            </a:r>
            <a:r>
              <a:rPr lang="en" sz="1800" dirty="0" smtClean="0">
                <a:ea typeface="+mn-ea"/>
                <a:cs typeface="+mn-cs"/>
              </a:rPr>
              <a:t>integration </a:t>
            </a:r>
            <a:r>
              <a:rPr lang="en-US" sz="1800" dirty="0" smtClean="0">
                <a:ea typeface="+mn-ea"/>
                <a:cs typeface="+mn-cs"/>
              </a:rPr>
              <a:t>for	 </a:t>
            </a:r>
            <a:r>
              <a:rPr lang="en-US" sz="1800" dirty="0">
                <a:ea typeface="+mn-ea"/>
                <a:cs typeface="+mn-cs"/>
              </a:rPr>
              <a:t>college students with Autism spectrum disorder. </a:t>
            </a:r>
            <a:r>
              <a:rPr lang="en-US" sz="1800" i="1" dirty="0">
                <a:ea typeface="+mn-ea"/>
                <a:cs typeface="+mn-cs"/>
              </a:rPr>
              <a:t>Behavioral Development </a:t>
            </a:r>
            <a:r>
              <a:rPr lang="en-US" sz="1800" i="1" dirty="0" smtClean="0">
                <a:ea typeface="+mn-ea"/>
                <a:cs typeface="+mn-cs"/>
              </a:rPr>
              <a:t>	Bulletin</a:t>
            </a:r>
            <a:r>
              <a:rPr lang="en-US" sz="1800" dirty="0">
                <a:ea typeface="+mn-ea"/>
                <a:cs typeface="+mn-cs"/>
              </a:rPr>
              <a:t>. </a:t>
            </a:r>
            <a:endParaRPr lang="en-US" sz="18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ea typeface="+mn-ea"/>
                <a:cs typeface="+mn-cs"/>
              </a:rPr>
              <a:t>Austin, E.J. (2005). Personality correlates of the broader Autism phenotype as </a:t>
            </a:r>
            <a:r>
              <a:rPr lang="en-US" sz="1800" dirty="0" smtClean="0">
                <a:ea typeface="+mn-ea"/>
                <a:cs typeface="+mn-cs"/>
              </a:rPr>
              <a:t>	assessed </a:t>
            </a:r>
            <a:r>
              <a:rPr lang="en-US" sz="1800" dirty="0">
                <a:ea typeface="+mn-ea"/>
                <a:cs typeface="+mn-cs"/>
              </a:rPr>
              <a:t>by the Autism Spectrum Quotient (ASQ). </a:t>
            </a:r>
            <a:r>
              <a:rPr lang="en-US" sz="1800" i="1" dirty="0">
                <a:ea typeface="+mn-ea"/>
                <a:cs typeface="+mn-cs"/>
              </a:rPr>
              <a:t>Personality and Individual </a:t>
            </a:r>
            <a:r>
              <a:rPr lang="en-US" sz="1800" i="1" dirty="0" smtClean="0">
                <a:ea typeface="+mn-ea"/>
                <a:cs typeface="+mn-cs"/>
              </a:rPr>
              <a:t>	Differences</a:t>
            </a:r>
            <a:r>
              <a:rPr lang="en-US" sz="1800" i="1" dirty="0">
                <a:ea typeface="+mn-ea"/>
                <a:cs typeface="+mn-cs"/>
              </a:rPr>
              <a:t>.</a:t>
            </a:r>
            <a:r>
              <a:rPr lang="en-US" sz="1800" dirty="0">
                <a:ea typeface="+mn-ea"/>
                <a:cs typeface="+mn-cs"/>
              </a:rPr>
              <a:t> 38(2005), (pp.451-460)</a:t>
            </a:r>
            <a:r>
              <a:rPr lang="en-US" sz="1800" dirty="0" smtClean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ea typeface="+mn-ea"/>
                <a:cs typeface="+mn-cs"/>
              </a:rPr>
              <a:t>Bray</a:t>
            </a:r>
            <a:r>
              <a:rPr lang="en-US" sz="1800" dirty="0">
                <a:ea typeface="+mn-ea"/>
                <a:cs typeface="+mn-cs"/>
              </a:rPr>
              <a:t>, B. C., </a:t>
            </a:r>
            <a:r>
              <a:rPr lang="en-US" sz="1800" dirty="0" err="1">
                <a:ea typeface="+mn-ea"/>
                <a:cs typeface="+mn-cs"/>
              </a:rPr>
              <a:t>Ollendick</a:t>
            </a:r>
            <a:r>
              <a:rPr lang="en-US" sz="1800" dirty="0">
                <a:ea typeface="+mn-ea"/>
                <a:cs typeface="+mn-cs"/>
              </a:rPr>
              <a:t>, T.H., &amp; White, S. W. (2011). College students on the </a:t>
            </a:r>
            <a:r>
              <a:rPr lang="en-US" sz="1800" dirty="0" smtClean="0">
                <a:ea typeface="+mn-ea"/>
                <a:cs typeface="+mn-cs"/>
              </a:rPr>
              <a:t>Autism 	spectrum</a:t>
            </a:r>
            <a:r>
              <a:rPr lang="en-US" sz="1800" dirty="0">
                <a:ea typeface="+mn-ea"/>
                <a:cs typeface="+mn-cs"/>
              </a:rPr>
              <a:t>. </a:t>
            </a:r>
            <a:r>
              <a:rPr lang="en-US" sz="1800" dirty="0" smtClean="0">
                <a:ea typeface="+mn-ea"/>
                <a:cs typeface="+mn-cs"/>
              </a:rPr>
              <a:t>In </a:t>
            </a:r>
            <a:r>
              <a:rPr lang="en-US" sz="1800" dirty="0">
                <a:ea typeface="+mn-ea"/>
                <a:cs typeface="+mn-cs"/>
              </a:rPr>
              <a:t>White et al (Eds.), </a:t>
            </a:r>
            <a:r>
              <a:rPr lang="en-US" sz="1800" i="1" dirty="0">
                <a:ea typeface="+mn-ea"/>
                <a:cs typeface="+mn-cs"/>
              </a:rPr>
              <a:t>Autism in College </a:t>
            </a:r>
            <a:r>
              <a:rPr lang="en-US" sz="1800" dirty="0">
                <a:ea typeface="+mn-ea"/>
                <a:cs typeface="+mn-cs"/>
              </a:rPr>
              <a:t>(p. 683-701). Blacksburg, </a:t>
            </a:r>
            <a:r>
              <a:rPr lang="en-US" sz="1800" dirty="0" smtClean="0">
                <a:ea typeface="+mn-ea"/>
                <a:cs typeface="+mn-cs"/>
              </a:rPr>
              <a:t>	VA:	 </a:t>
            </a:r>
            <a:r>
              <a:rPr lang="en-US" sz="1800" dirty="0">
                <a:ea typeface="+mn-ea"/>
                <a:cs typeface="+mn-cs"/>
              </a:rPr>
              <a:t>Sage </a:t>
            </a:r>
            <a:r>
              <a:rPr lang="en-US" sz="1800" dirty="0" smtClean="0">
                <a:ea typeface="+mn-ea"/>
                <a:cs typeface="+mn-cs"/>
              </a:rPr>
              <a:t>Publications.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ea typeface="+mn-ea"/>
                <a:cs typeface="+mn-cs"/>
              </a:rPr>
              <a:t>Camerena</a:t>
            </a:r>
            <a:r>
              <a:rPr lang="en-US" sz="1800" dirty="0">
                <a:ea typeface="+mn-ea"/>
                <a:cs typeface="+mn-cs"/>
              </a:rPr>
              <a:t>, P.M., &amp; </a:t>
            </a:r>
            <a:r>
              <a:rPr lang="en-US" sz="1800" dirty="0" err="1">
                <a:ea typeface="+mn-ea"/>
                <a:cs typeface="+mn-cs"/>
              </a:rPr>
              <a:t>Sarigiani</a:t>
            </a:r>
            <a:r>
              <a:rPr lang="en-US" sz="1800" dirty="0">
                <a:ea typeface="+mn-ea"/>
                <a:cs typeface="+mn-cs"/>
              </a:rPr>
              <a:t>, P.A. (2009). Postsecondary educational aspirations of </a:t>
            </a:r>
            <a:r>
              <a:rPr lang="en-US" sz="1800" dirty="0" smtClean="0">
                <a:ea typeface="+mn-ea"/>
                <a:cs typeface="+mn-cs"/>
              </a:rPr>
              <a:t>	high</a:t>
            </a:r>
            <a:r>
              <a:rPr lang="en-US" sz="1800" dirty="0">
                <a:ea typeface="+mn-ea"/>
                <a:cs typeface="+mn-cs"/>
              </a:rPr>
              <a:t>-functioning adolescents with Autism spectrum disorders and their parents</a:t>
            </a:r>
            <a:r>
              <a:rPr lang="en-US" sz="1800" dirty="0" smtClean="0">
                <a:ea typeface="+mn-ea"/>
                <a:cs typeface="+mn-cs"/>
              </a:rPr>
              <a:t>.	 </a:t>
            </a:r>
            <a:r>
              <a:rPr lang="en-US" sz="1800" i="1" dirty="0">
                <a:ea typeface="+mn-ea"/>
                <a:cs typeface="+mn-cs"/>
              </a:rPr>
              <a:t>Focus on Autism and Other Developmental Disabilities. </a:t>
            </a:r>
            <a:r>
              <a:rPr lang="en-US" sz="1800" dirty="0">
                <a:ea typeface="+mn-ea"/>
                <a:cs typeface="+mn-cs"/>
              </a:rPr>
              <a:t>24(2), (pp.115-128)</a:t>
            </a:r>
            <a:r>
              <a:rPr lang="en-US" sz="1800" dirty="0" smtClean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>
                <a:ea typeface="+mn-ea"/>
                <a:cs typeface="+mn-cs"/>
              </a:rPr>
              <a:t>Gantman</a:t>
            </a:r>
            <a:r>
              <a:rPr lang="en-US" sz="1800" dirty="0">
                <a:ea typeface="+mn-ea"/>
                <a:cs typeface="+mn-cs"/>
              </a:rPr>
              <a:t>, A., </a:t>
            </a:r>
            <a:r>
              <a:rPr lang="en-US" sz="1800" dirty="0" err="1">
                <a:ea typeface="+mn-ea"/>
                <a:cs typeface="+mn-cs"/>
              </a:rPr>
              <a:t>Kapp</a:t>
            </a:r>
            <a:r>
              <a:rPr lang="en-US" sz="1800" dirty="0">
                <a:ea typeface="+mn-ea"/>
                <a:cs typeface="+mn-cs"/>
              </a:rPr>
              <a:t>, S.K., </a:t>
            </a:r>
            <a:r>
              <a:rPr lang="en-US" sz="1800" dirty="0" err="1">
                <a:ea typeface="+mn-ea"/>
                <a:cs typeface="+mn-cs"/>
              </a:rPr>
              <a:t>Orenski</a:t>
            </a:r>
            <a:r>
              <a:rPr lang="en-US" sz="1800" dirty="0">
                <a:ea typeface="+mn-ea"/>
                <a:cs typeface="+mn-cs"/>
              </a:rPr>
              <a:t>, K., </a:t>
            </a:r>
            <a:r>
              <a:rPr lang="en-US" sz="1800" dirty="0" err="1">
                <a:ea typeface="+mn-ea"/>
                <a:cs typeface="+mn-cs"/>
              </a:rPr>
              <a:t>Laugeson</a:t>
            </a:r>
            <a:r>
              <a:rPr lang="en-US" sz="1800" dirty="0">
                <a:ea typeface="+mn-ea"/>
                <a:cs typeface="+mn-cs"/>
              </a:rPr>
              <a:t>, E.A. (2012). Social skills training </a:t>
            </a:r>
            <a:r>
              <a:rPr lang="en-US" sz="1800" dirty="0" smtClean="0">
                <a:ea typeface="+mn-ea"/>
                <a:cs typeface="+mn-cs"/>
              </a:rPr>
              <a:t>	for </a:t>
            </a:r>
            <a:r>
              <a:rPr lang="en-US" sz="1800" dirty="0">
                <a:ea typeface="+mn-ea"/>
                <a:cs typeface="+mn-cs"/>
              </a:rPr>
              <a:t>young </a:t>
            </a:r>
            <a:r>
              <a:rPr lang="en-US" sz="1800" dirty="0" smtClean="0">
                <a:ea typeface="+mn-ea"/>
                <a:cs typeface="+mn-cs"/>
              </a:rPr>
              <a:t>adults </a:t>
            </a:r>
            <a:r>
              <a:rPr lang="en-US" sz="1800" dirty="0">
                <a:ea typeface="+mn-ea"/>
                <a:cs typeface="+mn-cs"/>
              </a:rPr>
              <a:t>with high-functioning Autism spectrum disorders: A </a:t>
            </a:r>
            <a:r>
              <a:rPr lang="en-US" sz="1800" dirty="0" smtClean="0">
                <a:ea typeface="+mn-ea"/>
                <a:cs typeface="+mn-cs"/>
              </a:rPr>
              <a:t>	randomized </a:t>
            </a:r>
            <a:r>
              <a:rPr lang="en-US" sz="1800" dirty="0">
                <a:ea typeface="+mn-ea"/>
                <a:cs typeface="+mn-cs"/>
              </a:rPr>
              <a:t>controlled pilot </a:t>
            </a:r>
            <a:r>
              <a:rPr lang="en-US" sz="1800" dirty="0" smtClean="0">
                <a:ea typeface="+mn-ea"/>
                <a:cs typeface="+mn-cs"/>
              </a:rPr>
              <a:t>study</a:t>
            </a:r>
            <a:r>
              <a:rPr lang="en-US" sz="1800" dirty="0">
                <a:ea typeface="+mn-ea"/>
                <a:cs typeface="+mn-cs"/>
              </a:rPr>
              <a:t>. </a:t>
            </a:r>
            <a:r>
              <a:rPr lang="en-US" sz="1800" i="1" dirty="0">
                <a:ea typeface="+mn-ea"/>
                <a:cs typeface="+mn-cs"/>
              </a:rPr>
              <a:t>Journal of Autism Spectrum Disorders</a:t>
            </a:r>
            <a:r>
              <a:rPr lang="en-US" sz="1800" dirty="0">
                <a:ea typeface="+mn-ea"/>
                <a:cs typeface="+mn-cs"/>
              </a:rPr>
              <a:t>. </a:t>
            </a:r>
            <a:r>
              <a:rPr lang="en-US" sz="1800" dirty="0" smtClean="0">
                <a:ea typeface="+mn-ea"/>
                <a:cs typeface="+mn-cs"/>
              </a:rPr>
              <a:t>	42</a:t>
            </a:r>
            <a:r>
              <a:rPr lang="en-US" sz="1800" dirty="0">
                <a:ea typeface="+mn-ea"/>
                <a:cs typeface="+mn-cs"/>
              </a:rPr>
              <a:t>(2012), (pp. 1094-1103)</a:t>
            </a:r>
            <a:r>
              <a:rPr lang="en-US" sz="1800" dirty="0" smtClean="0">
                <a:ea typeface="+mn-ea"/>
                <a:cs typeface="+mn-cs"/>
              </a:rPr>
              <a:t>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904B1-9F2C-4E2E-BECB-4C9929CEC18F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Citations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0260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smtClean="0">
                <a:ea typeface="ＭＳ Ｐゴシック" pitchFamily="34" charset="-128"/>
              </a:rPr>
              <a:t>Gobbo, K., &amp; Schmulsky, S. (2012). Classroom needs of community college 	students with	 Asperger’s disorder and Autism spectrum disorders. </a:t>
            </a:r>
            <a:r>
              <a:rPr lang="en-US" altLang="en-US" sz="1800" i="1" smtClean="0">
                <a:ea typeface="ＭＳ Ｐゴシック" pitchFamily="34" charset="-128"/>
              </a:rPr>
              <a:t>Community	 College Journal of Research and Practice</a:t>
            </a:r>
            <a:r>
              <a:rPr lang="en-US" altLang="en-US" sz="1800" smtClean="0">
                <a:ea typeface="ＭＳ Ｐゴシック" pitchFamily="34" charset="-128"/>
              </a:rPr>
              <a:t>, 36(1), (pp.40-46).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smtClean="0">
                <a:ea typeface="ＭＳ Ｐゴシック" pitchFamily="34" charset="-128"/>
              </a:rPr>
              <a:t>Hart, D., Grigal, M., &amp; Weir, C. (2010). Expanding the paradigm: Postsecondary 	education options for individuals with Autism spectrum disorders and 	intellectual disabilities. </a:t>
            </a:r>
            <a:r>
              <a:rPr lang="en-US" altLang="en-US" sz="1800" i="1" smtClean="0">
                <a:ea typeface="ＭＳ Ｐゴシック" pitchFamily="34" charset="-128"/>
              </a:rPr>
              <a:t>Focus 	on Autism and Other Developmental 	Disabilities</a:t>
            </a:r>
            <a:r>
              <a:rPr lang="en-US" altLang="en-US" sz="1800" smtClean="0">
                <a:ea typeface="ＭＳ Ｐゴシック" pitchFamily="34" charset="-128"/>
              </a:rPr>
              <a:t>. 25(3), (pp. 134-150).</a:t>
            </a:r>
            <a:r>
              <a:rPr lang="en-US" altLang="en-US" sz="1800" i="1" smtClean="0">
                <a:ea typeface="ＭＳ Ｐゴシック" pitchFamily="34" charset="-128"/>
              </a:rPr>
              <a:t> </a:t>
            </a:r>
            <a:endParaRPr lang="en-US" altLang="en-US" sz="180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smtClean="0">
                <a:ea typeface="ＭＳ Ｐゴシック" pitchFamily="34" charset="-128"/>
              </a:rPr>
              <a:t>Jobe, L.E., &amp; White, S.S. (2006). Loneliness, social relationships, and a 	broader autism phenotype in college students. </a:t>
            </a:r>
            <a:r>
              <a:rPr lang="en-US" altLang="en-US" sz="1800" i="1" smtClean="0">
                <a:ea typeface="ＭＳ Ｐゴシック" pitchFamily="34" charset="-128"/>
              </a:rPr>
              <a:t>Personality and Individual 	Differences</a:t>
            </a:r>
            <a:r>
              <a:rPr lang="en-US" altLang="en-US" sz="1800" smtClean="0">
                <a:ea typeface="ＭＳ Ｐゴシック" pitchFamily="34" charset="-128"/>
              </a:rPr>
              <a:t>. 42 (2007), (pp.1479-1489).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smtClean="0">
                <a:ea typeface="ＭＳ Ｐゴシック" pitchFamily="34" charset="-128"/>
              </a:rPr>
              <a:t>Neville, Rose E. A. &amp; White, Susan W. (2011) College Students’ Openness			 Towards Autism Spectrum Disorders: Improving Peer Acceptance. 	</a:t>
            </a:r>
            <a:r>
              <a:rPr lang="en-US" altLang="en-US" sz="1800" i="1" smtClean="0">
                <a:ea typeface="ＭＳ Ｐゴシック" pitchFamily="34" charset="-128"/>
              </a:rPr>
              <a:t>Journal of Autism Development Disorders, </a:t>
            </a:r>
            <a:r>
              <a:rPr lang="en-US" altLang="en-US" sz="1800" smtClean="0">
                <a:ea typeface="ＭＳ Ｐゴシック" pitchFamily="34" charset="-128"/>
              </a:rPr>
              <a:t>41 (1), pp. 1619-1628.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smtClean="0">
                <a:ea typeface="ＭＳ Ｐゴシック" pitchFamily="34" charset="-128"/>
              </a:rPr>
              <a:t>Pinder-Amakar, S. (2014). Identifying the unmet needs of college students on 	the Autism spectrum. </a:t>
            </a:r>
            <a:r>
              <a:rPr lang="en-US" altLang="en-US" sz="1800" i="1" smtClean="0">
                <a:ea typeface="ＭＳ Ｐゴシック" pitchFamily="34" charset="-128"/>
              </a:rPr>
              <a:t>Harvard Review of Psychiatry</a:t>
            </a:r>
            <a:r>
              <a:rPr lang="en-US" altLang="en-US" sz="1800" smtClean="0">
                <a:ea typeface="ＭＳ Ｐゴシック" pitchFamily="34" charset="-128"/>
              </a:rPr>
              <a:t>. 22(2), (pp.125-137).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83DD6F-87D2-4AA1-B211-1A3346F6CA8D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Citations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0260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1700" smtClean="0">
                <a:ea typeface="ＭＳ Ｐゴシック" pitchFamily="34" charset="-128"/>
              </a:rPr>
              <a:t>Simpson, R.L. (2005). Evidence-based practices and students with Autism 		spectrum disorders. </a:t>
            </a:r>
            <a:r>
              <a:rPr lang="en-US" altLang="en-US" sz="1700" i="1" smtClean="0">
                <a:ea typeface="ＭＳ Ｐゴシック" pitchFamily="34" charset="-128"/>
              </a:rPr>
              <a:t>Focus on Autism and Other Developmental Disabilities	 	</a:t>
            </a:r>
            <a:r>
              <a:rPr lang="en-US" altLang="en-US" sz="1700" smtClean="0">
                <a:ea typeface="ＭＳ Ｐゴシック" pitchFamily="34" charset="-128"/>
              </a:rPr>
              <a:t>20(3), (pp.140-149).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700" smtClean="0">
                <a:ea typeface="ＭＳ Ｐゴシック" pitchFamily="34" charset="-128"/>
              </a:rPr>
              <a:t>Simpson, R.L. (2004). Finding effective intervention and personnel preparation 	practices for students with autism spectrum disorders.</a:t>
            </a:r>
            <a:r>
              <a:rPr lang="en-US" altLang="en-US" sz="1700" i="1" smtClean="0">
                <a:ea typeface="ＭＳ Ｐゴシック" pitchFamily="34" charset="-128"/>
              </a:rPr>
              <a:t> Exceptional children, 	Vol. 70, No. 2, pp.135-144.</a:t>
            </a:r>
            <a:endParaRPr lang="en-US" altLang="en-US" sz="170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700" smtClean="0">
                <a:ea typeface="ＭＳ Ｐゴシック" pitchFamily="34" charset="-128"/>
              </a:rPr>
              <a:t>VanBergeijk, E., Klin, A., Volkmar, F. (2008). Supporting more able students on 	the Autism spectrum: College and beyond. </a:t>
            </a:r>
            <a:r>
              <a:rPr lang="en-US" altLang="en-US" sz="1700" i="1" smtClean="0">
                <a:ea typeface="ＭＳ Ｐゴシック" pitchFamily="34" charset="-128"/>
              </a:rPr>
              <a:t>Journal of Autism Spectrum 	Disorders</a:t>
            </a:r>
            <a:r>
              <a:rPr lang="en-US" altLang="en-US" sz="1700" smtClean="0">
                <a:ea typeface="ＭＳ Ｐゴシック" pitchFamily="34" charset="-128"/>
              </a:rPr>
              <a:t>. 38(2008), (pp. 1359-1370).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700" smtClean="0">
                <a:ea typeface="ＭＳ Ｐゴシック" pitchFamily="34" charset="-128"/>
              </a:rPr>
              <a:t>Wei, X., Christiano, E.R.A., Yu, J.W., Blackorby, J., Shattuck, P., &amp; Newman, 	L.A. (2014). </a:t>
            </a:r>
            <a:r>
              <a:rPr lang="en-US" altLang="en-US" sz="1700" i="1" smtClean="0">
                <a:ea typeface="ＭＳ Ｐゴシック" pitchFamily="34" charset="-128"/>
              </a:rPr>
              <a:t>Journal of Autism Spectrum Disorders</a:t>
            </a:r>
            <a:r>
              <a:rPr lang="en-US" altLang="en-US" sz="1700" smtClean="0">
                <a:ea typeface="ＭＳ Ｐゴシック" pitchFamily="34" charset="-128"/>
              </a:rPr>
              <a:t>. 44(2014), (pp. 	1159-1167).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700" smtClean="0">
                <a:ea typeface="ＭＳ Ｐゴシック" pitchFamily="34" charset="-128"/>
              </a:rPr>
              <a:t>Wei, X., Christiano, E.R.A., Yu, J.W., McCracken, M., Blackorby, J. (2012). 	Science, technology, engineering, and mathematics (STEM) participation		 among college students with an Autism spectrum disorder. </a:t>
            </a:r>
            <a:r>
              <a:rPr lang="en-US" altLang="en-US" sz="1700" i="1" smtClean="0">
                <a:ea typeface="ＭＳ Ｐゴシック" pitchFamily="34" charset="-128"/>
              </a:rPr>
              <a:t>Journal of Autism 	Spectrum Disorders</a:t>
            </a:r>
            <a:r>
              <a:rPr lang="en-US" altLang="en-US" sz="1700" smtClean="0">
                <a:ea typeface="ＭＳ Ｐゴシック" pitchFamily="34" charset="-128"/>
              </a:rPr>
              <a:t>. 43(2013), (pp. 1539-1546).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700" smtClean="0">
                <a:ea typeface="ＭＳ Ｐゴシック" pitchFamily="34" charset="-128"/>
              </a:rPr>
              <a:t>Whitehouse, A.J.O., Durkin, K., Jaquet, E., &amp; Ziatas, K. (2009). Friendship, 	loneliness, and depression in adolescents with Asperger’s syndrome. </a:t>
            </a:r>
            <a:r>
              <a:rPr lang="en-US" altLang="en-US" sz="1700" i="1" smtClean="0">
                <a:ea typeface="ＭＳ Ｐゴシック" pitchFamily="34" charset="-128"/>
              </a:rPr>
              <a:t>Journal	 of Adolescence</a:t>
            </a:r>
            <a:r>
              <a:rPr lang="en-US" altLang="en-US" sz="1700" smtClean="0">
                <a:ea typeface="ＭＳ Ｐゴシック" pitchFamily="34" charset="-128"/>
              </a:rPr>
              <a:t>, 32(1), (pp.309-322).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46C541-DB5A-45FC-9B7A-FAC2A27AE70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Abadi MT Condensed Extra Bold" charset="0"/>
                <a:ea typeface="ＭＳ Ｐゴシック" pitchFamily="34" charset="-128"/>
              </a:rPr>
              <a:t>Overview of Case Study Focus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561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Purpose</a:t>
            </a:r>
            <a: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  <a:t>: Create campus environment that better supports students with ASD across social, academic, and personal developmental realms.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3600" smtClean="0">
              <a:latin typeface="Abadi MT Condensed Extra Bold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Proposal</a:t>
            </a:r>
            <a: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  <a:t>: Creation of interdisciplinary taskforce of higher education and student affairs professionals to support students with ASD.</a:t>
            </a:r>
          </a:p>
          <a:p>
            <a:pPr eaLnBrk="1" hangingPunct="1"/>
            <a:endParaRPr lang="en-US" altLang="en-US" sz="36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B2981-FC1E-4F4F-8227-33516BDF1B5C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Abadi MT Condensed Extra Bold" charset="0"/>
                <a:ea typeface="ＭＳ Ｐゴシック" pitchFamily="34" charset="-128"/>
              </a:rPr>
              <a:t>Overview &amp; 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Campus Setting</a:t>
            </a:r>
            <a:r>
              <a:rPr lang="en-US" altLang="en-US" sz="2400" smtClean="0">
                <a:latin typeface="Abadi MT Condensed Extra Bold" charset="0"/>
                <a:ea typeface="ＭＳ Ｐゴシック" pitchFamily="34" charset="-128"/>
              </a:rPr>
              <a:t>: Large, Big 10, Public University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6000"/>
              <a:buFont typeface="Arial" pitchFamily="34" charset="0"/>
              <a:buNone/>
            </a:pPr>
            <a:r>
              <a:rPr lang="en-US" altLang="en-US" sz="24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Proposal</a:t>
            </a:r>
            <a:r>
              <a:rPr lang="en-US" altLang="en-US" sz="2400" smtClean="0">
                <a:latin typeface="Abadi MT Condensed Extra Bold" charset="0"/>
                <a:ea typeface="ＭＳ Ｐゴシック" pitchFamily="34" charset="-128"/>
              </a:rPr>
              <a:t>: An inter-departmental intervention team focusing on the personal, social, and academic support of students with ASD within STEM (science, technology, engineering, and mathematics) fields.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4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1610-F002-407C-87B2-EACB7BFB448C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33363" y="4170363"/>
            <a:ext cx="8613775" cy="9525"/>
          </a:xfrm>
          <a:prstGeom prst="straightConnector1">
            <a:avLst/>
          </a:prstGeom>
          <a:noFill/>
          <a:ln w="25400">
            <a:solidFill>
              <a:srgbClr val="F8AF0A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889000" y="4000500"/>
            <a:ext cx="0" cy="369888"/>
          </a:xfrm>
          <a:prstGeom prst="line">
            <a:avLst/>
          </a:prstGeom>
          <a:noFill/>
          <a:ln w="25400">
            <a:solidFill>
              <a:srgbClr val="F8AF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386263" y="3984625"/>
            <a:ext cx="0" cy="369888"/>
          </a:xfrm>
          <a:prstGeom prst="line">
            <a:avLst/>
          </a:prstGeom>
          <a:noFill/>
          <a:ln w="25400">
            <a:solidFill>
              <a:srgbClr val="F8AF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875588" y="4019550"/>
            <a:ext cx="0" cy="369888"/>
          </a:xfrm>
          <a:prstGeom prst="line">
            <a:avLst/>
          </a:prstGeom>
          <a:noFill/>
          <a:ln w="25400">
            <a:solidFill>
              <a:srgbClr val="F8AF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60638" y="3995738"/>
            <a:ext cx="0" cy="369887"/>
          </a:xfrm>
          <a:prstGeom prst="line">
            <a:avLst/>
          </a:prstGeom>
          <a:noFill/>
          <a:ln w="25400">
            <a:solidFill>
              <a:srgbClr val="F8AF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046788" y="3984625"/>
            <a:ext cx="0" cy="369888"/>
          </a:xfrm>
          <a:prstGeom prst="line">
            <a:avLst/>
          </a:prstGeom>
          <a:noFill/>
          <a:ln w="25400">
            <a:solidFill>
              <a:srgbClr val="F8AF0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 rot="10800000" flipV="1">
            <a:off x="405518" y="3663235"/>
            <a:ext cx="96697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F8AF0A"/>
                  </a:solidFill>
                  <a:prstDash val="solid"/>
                </a:ln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Year 1</a:t>
            </a: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2120006" y="3679453"/>
            <a:ext cx="96697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F8AF0A"/>
                  </a:solidFill>
                  <a:prstDash val="solid"/>
                </a:ln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Year 2</a:t>
            </a: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3902246" y="3667924"/>
            <a:ext cx="96697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F8AF0A"/>
                  </a:solidFill>
                  <a:prstDash val="solid"/>
                </a:ln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Year 3</a:t>
            </a: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563831" y="3689778"/>
            <a:ext cx="96697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F8AF0A"/>
                  </a:solidFill>
                  <a:prstDash val="solid"/>
                </a:ln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Year 4</a:t>
            </a: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7387511" y="3679454"/>
            <a:ext cx="96697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F8AF0A"/>
                  </a:solidFill>
                  <a:prstDash val="solid"/>
                </a:ln>
                <a:solidFill>
                  <a:srgbClr val="F8AF0A"/>
                </a:solidFill>
                <a:latin typeface="Abadi MT Condensed Extra Bold"/>
                <a:ea typeface="+mn-ea"/>
                <a:cs typeface="Abadi MT Condensed Extra Bold"/>
              </a:rPr>
              <a:t>Year 5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5425" y="4370388"/>
            <a:ext cx="1341438" cy="1006475"/>
          </a:xfrm>
          <a:prstGeom prst="rect">
            <a:avLst/>
          </a:prstGeom>
          <a:noFill/>
          <a:ln w="9525">
            <a:solidFill>
              <a:srgbClr val="F8AF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33575" y="4365625"/>
            <a:ext cx="1339850" cy="1243013"/>
          </a:xfrm>
          <a:prstGeom prst="rect">
            <a:avLst/>
          </a:prstGeom>
          <a:noFill/>
          <a:ln w="9525">
            <a:solidFill>
              <a:srgbClr val="F8AF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14750" y="4389438"/>
            <a:ext cx="1341438" cy="1755775"/>
          </a:xfrm>
          <a:prstGeom prst="rect">
            <a:avLst/>
          </a:prstGeom>
          <a:noFill/>
          <a:ln w="9525">
            <a:solidFill>
              <a:srgbClr val="F8AF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40363" y="4381500"/>
            <a:ext cx="1341437" cy="1235075"/>
          </a:xfrm>
          <a:prstGeom prst="rect">
            <a:avLst/>
          </a:prstGeom>
          <a:noFill/>
          <a:ln w="9525">
            <a:solidFill>
              <a:srgbClr val="F8AF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04063" y="4394200"/>
            <a:ext cx="1341437" cy="1755775"/>
          </a:xfrm>
          <a:prstGeom prst="rect">
            <a:avLst/>
          </a:prstGeom>
          <a:noFill/>
          <a:ln w="9525">
            <a:solidFill>
              <a:srgbClr val="F8AF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332" name="TextBox 24"/>
          <p:cNvSpPr txBox="1">
            <a:spLocks noChangeArrowheads="1"/>
          </p:cNvSpPr>
          <p:nvPr/>
        </p:nvSpPr>
        <p:spPr bwMode="auto">
          <a:xfrm>
            <a:off x="233363" y="4540250"/>
            <a:ext cx="133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badi MT Condensed Extra Bold" charset="0"/>
              </a:rPr>
              <a:t>Taskforce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badi MT Condensed Extra Bold" charset="0"/>
              </a:rPr>
              <a:t>Formation</a:t>
            </a:r>
          </a:p>
        </p:txBody>
      </p:sp>
      <p:sp>
        <p:nvSpPr>
          <p:cNvPr id="13333" name="TextBox 25"/>
          <p:cNvSpPr txBox="1">
            <a:spLocks noChangeArrowheads="1"/>
          </p:cNvSpPr>
          <p:nvPr/>
        </p:nvSpPr>
        <p:spPr bwMode="auto">
          <a:xfrm>
            <a:off x="1947863" y="4565650"/>
            <a:ext cx="1333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Pilot Year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badi MT Condensed Extra Bold" charset="0"/>
              </a:rPr>
              <a:t>Assessment</a:t>
            </a:r>
            <a:r>
              <a:rPr lang="tr-TR" altLang="en-US" sz="1600" baseline="-25000">
                <a:latin typeface="Abadi MT Condensed Extra Bold" charset="0"/>
              </a:rPr>
              <a:t>Y1</a:t>
            </a:r>
            <a:endParaRPr lang="tr-TR" altLang="en-US" sz="1600">
              <a:latin typeface="Abadi MT Condensed Extra Bold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badi MT Condensed Extra Bold" charset="0"/>
            </a:endParaRPr>
          </a:p>
        </p:txBody>
      </p:sp>
      <p:sp>
        <p:nvSpPr>
          <p:cNvPr id="13334" name="Rectangle 26"/>
          <p:cNvSpPr>
            <a:spLocks noChangeArrowheads="1"/>
          </p:cNvSpPr>
          <p:nvPr/>
        </p:nvSpPr>
        <p:spPr bwMode="auto">
          <a:xfrm>
            <a:off x="3676650" y="4416425"/>
            <a:ext cx="14176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Year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Assessment</a:t>
            </a:r>
            <a:r>
              <a:rPr lang="tr-TR" altLang="en-US" sz="1800" baseline="-25000">
                <a:latin typeface="Abadi MT Condensed Extra Bold" charset="0"/>
              </a:rPr>
              <a:t>Y2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Alterations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badi MT Condensed Extra Bold" charset="0"/>
            </a:endParaRPr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>
            <a:off x="5435600" y="4416425"/>
            <a:ext cx="141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Program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Expansion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Assessment</a:t>
            </a:r>
            <a:r>
              <a:rPr lang="tr-TR" altLang="en-US" sz="1800" baseline="-25000">
                <a:latin typeface="Abadi MT Condensed Extra Bold" charset="0"/>
              </a:rPr>
              <a:t>Y3</a:t>
            </a:r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7104063" y="4416425"/>
            <a:ext cx="14176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Full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Campus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Expansion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badi MT Condensed Extra Bold" charset="0"/>
              </a:rPr>
              <a:t>Assessment</a:t>
            </a:r>
            <a:r>
              <a:rPr lang="tr-TR" altLang="en-US" sz="1800" baseline="-25000">
                <a:latin typeface="Abadi MT Condensed Extra Bold" charset="0"/>
              </a:rPr>
              <a:t>Y4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Supporting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Student Sense of Belonging</a:t>
            </a: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: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Students who feel supported and valued by peers, administration, and academic departments are more likely to be retained and persist.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/>
            </a:r>
            <a:br>
              <a:rPr lang="en-US" altLang="en-US" smtClean="0">
                <a:latin typeface="Abadi MT Condensed Extra Bold" charset="0"/>
                <a:ea typeface="ＭＳ Ｐゴシック" pitchFamily="34" charset="-128"/>
              </a:rPr>
            </a:br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Needs of Students with ASD</a:t>
            </a: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: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Unique set of social, academic, and personal needs.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12673B-A1AF-4DBC-A366-DD3D68353922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1</a:t>
            </a:r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: Taskforce Formation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877888"/>
            <a:ext cx="8502650" cy="52482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2000" u="sng" smtClean="0">
                <a:latin typeface="Abadi MT Condensed Extra Bold" charset="0"/>
                <a:ea typeface="ＭＳ Ｐゴシック" pitchFamily="34" charset="-128"/>
              </a:rPr>
              <a:t>Taskforce Member Roles:</a:t>
            </a:r>
            <a:endParaRPr lang="en-US" altLang="en-US" sz="2000" smtClean="0">
              <a:latin typeface="Abadi MT Condensed Extra Bold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en-US" altLang="en-US" sz="2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Director of Disability Support Services</a:t>
            </a:r>
          </a:p>
          <a:p>
            <a:pPr lvl="1" eaLnBrk="1" hangingPunct="1"/>
            <a:r>
              <a:rPr lang="en-US" altLang="en-US" sz="2000" smtClean="0">
                <a:latin typeface="Abadi MT Condensed Extra Bold" charset="0"/>
                <a:ea typeface="ＭＳ Ｐゴシック" pitchFamily="34" charset="-128"/>
              </a:rPr>
              <a:t>Offering insight on specific needs of student population and university accommodations.</a:t>
            </a:r>
          </a:p>
          <a:p>
            <a:pPr marL="0" indent="0" eaLnBrk="1" hangingPunct="1"/>
            <a:r>
              <a:rPr lang="en-US" altLang="en-US" sz="2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Residence Life Staff</a:t>
            </a:r>
          </a:p>
          <a:p>
            <a:pPr lvl="1" eaLnBrk="1" hangingPunct="1"/>
            <a:r>
              <a:rPr lang="en-US" altLang="en-US" sz="2000" smtClean="0">
                <a:latin typeface="Abadi MT Condensed Extra Bold" charset="0"/>
                <a:ea typeface="ＭＳ Ｐゴシック" pitchFamily="34" charset="-128"/>
              </a:rPr>
              <a:t>Providing on the floor support for students’ social integration.</a:t>
            </a:r>
          </a:p>
          <a:p>
            <a:pPr marL="0" indent="0" eaLnBrk="1" hangingPunct="1"/>
            <a:r>
              <a:rPr lang="en-US" altLang="en-US" sz="2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Faculty Member</a:t>
            </a:r>
          </a:p>
          <a:p>
            <a:pPr lvl="1" eaLnBrk="1" hangingPunct="1"/>
            <a:r>
              <a:rPr lang="en-US" altLang="en-US" sz="2000" smtClean="0">
                <a:latin typeface="Abadi MT Condensed Extra Bold" charset="0"/>
                <a:ea typeface="ＭＳ Ｐゴシック" pitchFamily="34" charset="-128"/>
              </a:rPr>
              <a:t>Departmental liaison for students within fields of study (academic advising).</a:t>
            </a:r>
          </a:p>
          <a:p>
            <a:pPr marL="0" indent="0" eaLnBrk="1" hangingPunct="1"/>
            <a:r>
              <a:rPr lang="en-US" altLang="en-US" sz="2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Office of Student Activities Staff Member</a:t>
            </a:r>
          </a:p>
          <a:p>
            <a:pPr lvl="1" eaLnBrk="1" hangingPunct="1"/>
            <a:r>
              <a:rPr lang="en-US" altLang="en-US" sz="2000" smtClean="0">
                <a:latin typeface="Abadi MT Condensed Extra Bold" charset="0"/>
                <a:ea typeface="ＭＳ Ｐゴシック" pitchFamily="34" charset="-128"/>
              </a:rPr>
              <a:t>Creation of social events and campus resource liaison to student organizations.</a:t>
            </a:r>
          </a:p>
          <a:p>
            <a:pPr marL="0" indent="0" eaLnBrk="1" hangingPunct="1"/>
            <a:r>
              <a:rPr lang="en-US" altLang="en-US" sz="20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Mental Health Services Staff Member (Clinician)</a:t>
            </a:r>
          </a:p>
          <a:p>
            <a:pPr lvl="1" eaLnBrk="1" hangingPunct="1"/>
            <a:r>
              <a:rPr lang="en-US" altLang="en-US" sz="2000" smtClean="0">
                <a:latin typeface="Abadi MT Condensed Extra Bold" charset="0"/>
                <a:ea typeface="ＭＳ Ｐゴシック" pitchFamily="34" charset="-128"/>
              </a:rPr>
              <a:t>Confidential one-on-one resource for student personal growth &amp; development.</a:t>
            </a:r>
          </a:p>
          <a:p>
            <a:pPr marL="0" indent="0" eaLnBrk="1" hangingPunct="1"/>
            <a:endParaRPr lang="en-US" altLang="en-US" sz="20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EC58F-82F6-4848-B391-7644898DF42F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15900" y="1476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54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1</a:t>
            </a:r>
            <a:r>
              <a:rPr lang="en-US" altLang="en-US" sz="54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: Taskforce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004888"/>
            <a:ext cx="8389937" cy="512127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28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Program Aspects:</a:t>
            </a:r>
            <a:endParaRPr lang="en-US" altLang="en-US" sz="2800" smtClean="0">
              <a:solidFill>
                <a:srgbClr val="F8AF0A"/>
              </a:solidFill>
              <a:latin typeface="Abadi MT Condensed Extra Bold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Peer Mentoring Program (</a:t>
            </a:r>
            <a:r>
              <a:rPr lang="en-US" altLang="en-US" sz="2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Social &amp; Personal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One-On-One Intensive Academic Advisement (</a:t>
            </a:r>
            <a:r>
              <a:rPr lang="en-US" altLang="en-US" sz="2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Academic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Cohort Living Learning Community (</a:t>
            </a:r>
            <a:r>
              <a:rPr lang="en-US" altLang="en-US" sz="2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Social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Social &amp; Developmental Programming Events Throughout Year (</a:t>
            </a:r>
            <a:r>
              <a:rPr lang="en-US" altLang="en-US" sz="2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Social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On-Going Goal Setting Meetings with Mental Health Professionals (</a:t>
            </a:r>
            <a:r>
              <a:rPr lang="en-US" altLang="en-US" sz="2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Personal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Early On-Boarding &amp; Extended Orientation (</a:t>
            </a:r>
            <a:r>
              <a:rPr lang="en-US" altLang="en-US" sz="28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Personal, Academic, &amp; Social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)</a:t>
            </a:r>
          </a:p>
          <a:p>
            <a:pPr marL="0" indent="0" eaLnBrk="1" hangingPunct="1"/>
            <a:endParaRPr lang="en-US" altLang="en-US" sz="28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12A1DF-3834-4E75-8A19-4EE8E48E4992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Two</a:t>
            </a:r>
            <a:r>
              <a:rPr lang="en-US" altLang="en-US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: Pilot Year and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90638"/>
            <a:ext cx="8369300" cy="483552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>
                <a:latin typeface="Abadi MT Condensed Extra Bold" charset="0"/>
                <a:ea typeface="ＭＳ Ｐゴシック" pitchFamily="34" charset="-128"/>
              </a:rPr>
              <a:t>After the Taskforce has been established...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8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Addressing Social Concerns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: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Living Learning Community (STEM Students)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Programming and Events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8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Addressing Academic Concerns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: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1st Year Seminar Course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Tutoring Services in Residence Halls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8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Addressing Personal Concerns</a:t>
            </a: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: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Peer Mentors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Professional Clinicians </a:t>
            </a:r>
          </a:p>
          <a:p>
            <a:pPr marL="0" indent="0" eaLnBrk="1" hangingPunct="1"/>
            <a:endParaRPr lang="en-US" altLang="en-US" sz="2800" smtClean="0">
              <a:latin typeface="Abadi MT Condensed Extra Bold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36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346E27-867E-4E14-BE07-85E8D3251DC5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48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Assessment Considerations</a:t>
            </a:r>
            <a:br>
              <a:rPr lang="en-US" altLang="en-US" sz="48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</a:br>
            <a:endParaRPr lang="en-US" altLang="en-US" sz="4800" u="sng" smtClean="0">
              <a:solidFill>
                <a:srgbClr val="F8AF0A"/>
              </a:solidFill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3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Criterion #1</a:t>
            </a:r>
            <a: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  <a:t>: Social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Program Member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    Focus Groups </a:t>
            </a:r>
            <a:endParaRPr lang="en-US" altLang="en-US" smtClean="0">
              <a:latin typeface="Abadi MT Condensed Extra Bold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3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Criterion #2</a:t>
            </a:r>
            <a: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  <a:t>: Academic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GPA Benchmarks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mtClean="0">
              <a:latin typeface="Abadi MT Condensed Extra Bold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3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Criterion #3</a:t>
            </a:r>
            <a: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  <a:t>: Personal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Clinical Assessment &amp; </a:t>
            </a:r>
          </a:p>
          <a:p>
            <a:pPr marL="0" indent="0" eaLnBrk="1" hangingPunct="1"/>
            <a:r>
              <a:rPr lang="en-US" altLang="en-US" sz="2800" smtClean="0">
                <a:latin typeface="Abadi MT Condensed Extra Bold" charset="0"/>
                <a:ea typeface="ＭＳ Ｐゴシック" pitchFamily="34" charset="-128"/>
              </a:rPr>
              <a:t>Personal Goal Setting</a:t>
            </a:r>
          </a:p>
          <a:p>
            <a:pPr marL="0" indent="0" eaLnBrk="1" hangingPunct="1"/>
            <a:endParaRPr lang="en-US" altLang="en-US" sz="36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D24C4-B30D-42CD-92FA-160FAD3C6536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373438" y="1903413"/>
            <a:ext cx="944562" cy="203200"/>
          </a:xfrm>
          <a:prstGeom prst="straightConnector1">
            <a:avLst/>
          </a:prstGeom>
          <a:noFill/>
          <a:ln w="25400">
            <a:solidFill>
              <a:srgbClr val="F8AF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373438" y="2471738"/>
            <a:ext cx="944562" cy="258762"/>
          </a:xfrm>
          <a:prstGeom prst="straightConnector1">
            <a:avLst/>
          </a:prstGeom>
          <a:noFill/>
          <a:ln w="25400">
            <a:solidFill>
              <a:srgbClr val="F8AF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400550" y="1646238"/>
            <a:ext cx="4127500" cy="1754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AutoNum type="arabicPeriod"/>
            </a:pPr>
            <a:r>
              <a:rPr lang="en-US" altLang="en-US">
                <a:latin typeface="Abadi MT Condensed Extra Bold" charset="0"/>
              </a:rPr>
              <a:t>Assessing Sense of Belonging (</a:t>
            </a:r>
            <a:r>
              <a:rPr lang="en-US" altLang="en-US">
                <a:solidFill>
                  <a:srgbClr val="F8AF0A"/>
                </a:solidFill>
                <a:latin typeface="Abadi MT Condensed Extra Bold" charset="0"/>
              </a:rPr>
              <a:t>Qualitative Data</a:t>
            </a:r>
            <a:r>
              <a:rPr lang="en-US" altLang="en-US">
                <a:latin typeface="Abadi MT Condensed Extra Bold" charset="0"/>
              </a:rPr>
              <a:t>)</a:t>
            </a:r>
          </a:p>
          <a:p>
            <a:pPr eaLnBrk="1" hangingPunct="1"/>
            <a:endParaRPr lang="en-US" altLang="en-US">
              <a:latin typeface="Abadi MT Condensed Extra Bold" charset="0"/>
            </a:endParaRPr>
          </a:p>
          <a:p>
            <a:pPr eaLnBrk="1" hangingPunct="1">
              <a:buFont typeface="Arial" pitchFamily="34" charset="0"/>
              <a:buAutoNum type="arabicPeriod"/>
            </a:pPr>
            <a:r>
              <a:rPr lang="en-US" altLang="en-US">
                <a:latin typeface="Abadi MT Condensed Extra Bold" charset="0"/>
              </a:rPr>
              <a:t>Program Attendance </a:t>
            </a:r>
          </a:p>
          <a:p>
            <a:pPr eaLnBrk="1" hangingPunct="1"/>
            <a:r>
              <a:rPr lang="en-US" altLang="en-US">
                <a:latin typeface="Abadi MT Condensed Extra Bold" charset="0"/>
              </a:rPr>
              <a:t>	(</a:t>
            </a:r>
            <a:r>
              <a:rPr lang="en-US" altLang="en-US">
                <a:solidFill>
                  <a:srgbClr val="F8AF0A"/>
                </a:solidFill>
                <a:latin typeface="Abadi MT Condensed Extra Bold" charset="0"/>
              </a:rPr>
              <a:t>Quantitative Data</a:t>
            </a:r>
            <a:r>
              <a:rPr lang="en-US" altLang="en-US">
                <a:latin typeface="Abadi MT Condensed Extra Bold" charset="0"/>
              </a:rPr>
              <a:t>)</a:t>
            </a:r>
          </a:p>
          <a:p>
            <a:pPr eaLnBrk="1" hangingPunct="1"/>
            <a:endParaRPr lang="en-US" altLang="en-US">
              <a:latin typeface="Abadi MT Condensed Extra Bold" charset="0"/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5095875" y="5095875"/>
            <a:ext cx="386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F8AF0A"/>
                </a:solidFill>
                <a:latin typeface="Abadi MT Condensed Extra Bold" charset="0"/>
              </a:rPr>
              <a:t>Control Group</a:t>
            </a:r>
            <a:r>
              <a:rPr lang="en-US" altLang="en-US" sz="1600">
                <a:latin typeface="Abadi MT Condensed Extra Bold" charset="0"/>
              </a:rPr>
              <a:t>: Students with ASD in STEM Not Enrolled in Program.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badi MT Condensed Extra Bold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F8AF0A"/>
                </a:solidFill>
                <a:latin typeface="Abadi MT Condensed Extra Bold" charset="0"/>
              </a:rPr>
              <a:t>Response Group</a:t>
            </a:r>
            <a:r>
              <a:rPr lang="en-US" altLang="en-US" sz="1600">
                <a:latin typeface="Abadi MT Condensed Extra Bold" charset="0"/>
              </a:rPr>
              <a:t>: Students Enrolled in Program.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4054475" y="5313363"/>
            <a:ext cx="962025" cy="288925"/>
          </a:xfrm>
          <a:prstGeom prst="straightConnector1">
            <a:avLst/>
          </a:prstGeom>
          <a:noFill/>
          <a:ln w="25400">
            <a:solidFill>
              <a:srgbClr val="F8AF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4054475" y="5829300"/>
            <a:ext cx="962025" cy="341313"/>
          </a:xfrm>
          <a:prstGeom prst="straightConnector1">
            <a:avLst/>
          </a:prstGeom>
          <a:noFill/>
          <a:ln w="25400">
            <a:solidFill>
              <a:srgbClr val="F8AF0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6388" y="444500"/>
            <a:ext cx="8653462" cy="7620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Year Three</a:t>
            </a:r>
            <a:r>
              <a:rPr lang="en-US" altLang="en-US" sz="3600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: Assessment and Program Alterations</a:t>
            </a:r>
            <a: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  <a:t/>
            </a:r>
            <a:br>
              <a:rPr lang="en-US" altLang="en-US" sz="3600" smtClean="0">
                <a:latin typeface="Abadi MT Condensed Extra Bold" charset="0"/>
                <a:ea typeface="ＭＳ Ｐゴシック" pitchFamily="34" charset="-128"/>
              </a:rPr>
            </a:br>
            <a:endParaRPr lang="en-US" altLang="en-US" sz="36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0500" y="1047750"/>
            <a:ext cx="8953500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600" smtClean="0">
                <a:latin typeface="Abadi MT Condensed Extra Bold" charset="0"/>
                <a:ea typeface="ＭＳ Ｐゴシック" pitchFamily="34" charset="-128"/>
              </a:rPr>
              <a:t>After the initial Pilot year and assessment analysis, we will make small expansions to the program and alterations based upon assessment data.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In the 3rd year the program will</a:t>
            </a:r>
            <a:r>
              <a:rPr lang="mr-IN" altLang="en-US" sz="2600" smtClean="0">
                <a:latin typeface="Abadi MT Condensed Extra Bold" charset="0"/>
                <a:ea typeface="ＭＳ Ｐゴシック" pitchFamily="34" charset="-128"/>
              </a:rPr>
              <a:t>…</a:t>
            </a:r>
            <a:endParaRPr lang="en-US" altLang="en-US" sz="2600" smtClean="0">
              <a:latin typeface="Abadi MT Condensed Extra Bold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600" smtClean="0">
                <a:latin typeface="Abadi MT Condensed Extra Bold" charset="0"/>
                <a:ea typeface="ＭＳ Ｐゴシック" pitchFamily="34" charset="-128"/>
              </a:rPr>
              <a:t>Recruit and add an additional ten students to the program.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600" u="sng" smtClean="0">
                <a:solidFill>
                  <a:srgbClr val="F8AF0A"/>
                </a:solidFill>
                <a:latin typeface="Abadi MT Condensed Extra Bold" charset="0"/>
                <a:ea typeface="ＭＳ Ｐゴシック" pitchFamily="34" charset="-128"/>
              </a:rPr>
              <a:t>Implement Alterations from Assessment</a:t>
            </a:r>
            <a:r>
              <a:rPr lang="en-US" altLang="en-US" sz="2600" smtClean="0">
                <a:latin typeface="Abadi MT Condensed Extra Bold" charset="0"/>
                <a:ea typeface="ＭＳ Ｐゴシック" pitchFamily="34" charset="-128"/>
              </a:rPr>
              <a:t>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600" smtClean="0">
                <a:latin typeface="Abadi MT Condensed Extra Bold" charset="0"/>
                <a:ea typeface="ＭＳ Ｐゴシック" pitchFamily="34" charset="-128"/>
              </a:rPr>
              <a:t>Programming and Event Increase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1900" smtClean="0">
                <a:latin typeface="Abadi MT Condensed Extra Bold" charset="0"/>
                <a:ea typeface="ＭＳ Ｐゴシック" pitchFamily="34" charset="-128"/>
              </a:rPr>
              <a:t>More events focusing on social, academic and career growth.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600" smtClean="0">
                <a:latin typeface="Abadi MT Condensed Extra Bold" charset="0"/>
                <a:ea typeface="ＭＳ Ｐゴシック" pitchFamily="34" charset="-128"/>
              </a:rPr>
              <a:t>Support Services Outside of Tutoring Support.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1900" smtClean="0">
                <a:latin typeface="Abadi MT Condensed Extra Bold" charset="0"/>
                <a:ea typeface="ＭＳ Ｐゴシック" pitchFamily="34" charset="-128"/>
              </a:rPr>
              <a:t>Specialized tutoring, and personal coaching through decisions such as jobs, internships, and research opportunities (Experiential Learning).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600" smtClean="0">
                <a:latin typeface="Abadi MT Condensed Extra Bold" charset="0"/>
                <a:ea typeface="ＭＳ Ｐゴシック" pitchFamily="34" charset="-128"/>
              </a:rPr>
              <a:t>Campus Integration Concerns.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200" smtClean="0">
                <a:latin typeface="Abadi MT Condensed Extra Bold" charset="0"/>
                <a:ea typeface="ＭＳ Ｐゴシック" pitchFamily="34" charset="-128"/>
              </a:rPr>
              <a:t>Creating social network outside of peers within program to help address concerns of social isolation and bolstering social skills.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600" smtClean="0">
              <a:latin typeface="Abadi MT Condensed Extra Bold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FBF69-655B-427E-A020-60E3ABE93EDC}" type="slidenum">
              <a:rPr lang="en-US" altLang="en-US" sz="1200">
                <a:solidFill>
                  <a:schemeClr val="bg1"/>
                </a:solidFill>
                <a:latin typeface="Abadi MT Condensed Extra Bold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chemeClr val="bg1"/>
              </a:solidFill>
              <a:latin typeface="Abadi MT Condensed Extra 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I_COE_generic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978</Words>
  <Application>Microsoft Office PowerPoint</Application>
  <PresentationFormat>On-screen Show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UI_COE_generic_white</vt:lpstr>
      <vt:lpstr>Student Affairs Professionals  Case Study Competition 2017</vt:lpstr>
      <vt:lpstr>Overview of Case Study Focus</vt:lpstr>
      <vt:lpstr>Overview &amp; Setting the Stage</vt:lpstr>
      <vt:lpstr>Supporting Literature</vt:lpstr>
      <vt:lpstr>Year 1: Taskforce Formation</vt:lpstr>
      <vt:lpstr>Year 1: Taskforce Formation</vt:lpstr>
      <vt:lpstr>Year Two: Pilot Year and Assessment </vt:lpstr>
      <vt:lpstr>Assessment Considerations </vt:lpstr>
      <vt:lpstr>Year Three: Assessment and Program Alterations </vt:lpstr>
      <vt:lpstr>Year Four: Expansion &amp; Assessment</vt:lpstr>
      <vt:lpstr>Year Four: Expansion &amp; Assessment</vt:lpstr>
      <vt:lpstr>Year 5: Complete Campus Expansion </vt:lpstr>
      <vt:lpstr>Year 5: Assessment &amp; Continuation Considerations </vt:lpstr>
      <vt:lpstr>Limitations and Considerations</vt:lpstr>
      <vt:lpstr>Budget</vt:lpstr>
      <vt:lpstr>Citations</vt:lpstr>
      <vt:lpstr>Citations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</dc:creator>
  <cp:lastModifiedBy>Darrell</cp:lastModifiedBy>
  <cp:revision>102</cp:revision>
  <dcterms:created xsi:type="dcterms:W3CDTF">2013-04-21T00:42:01Z</dcterms:created>
  <dcterms:modified xsi:type="dcterms:W3CDTF">2017-02-25T07:28:06Z</dcterms:modified>
</cp:coreProperties>
</file>