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1589"/>
  </p:normalViewPr>
  <p:slideViewPr>
    <p:cSldViewPr snapToGrid="0" snapToObjects="1">
      <p:cViewPr varScale="1">
        <p:scale>
          <a:sx n="47" d="100"/>
          <a:sy n="47" d="100"/>
        </p:scale>
        <p:origin x="1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6198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18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0418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37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5183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3798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536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3068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3400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53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6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764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7381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78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506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650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988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Shape 13"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4" name="Shape 14"/>
          <p:cNvSpPr txBox="1">
            <a:spLocks noGrp="1"/>
          </p:cNvSpPr>
          <p:nvPr>
            <p:ph type="ctrTitle"/>
          </p:nvPr>
        </p:nvSpPr>
        <p:spPr>
          <a:xfrm>
            <a:off x="1371600" y="1803405"/>
            <a:ext cx="9448800" cy="1825096"/>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entury Gothic"/>
              <a:buNone/>
              <a:defRPr sz="6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subTitle" idx="1"/>
          </p:nvPr>
        </p:nvSpPr>
        <p:spPr>
          <a:xfrm>
            <a:off x="1371600" y="3632201"/>
            <a:ext cx="9448800" cy="6858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dt" idx="10"/>
          </p:nvPr>
        </p:nvSpPr>
        <p:spPr>
          <a:xfrm>
            <a:off x="7909561" y="4314328"/>
            <a:ext cx="2910840" cy="374642"/>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ftr" idx="11"/>
          </p:nvPr>
        </p:nvSpPr>
        <p:spPr>
          <a:xfrm>
            <a:off x="1371600" y="4323845"/>
            <a:ext cx="6400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Shape 18"/>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777" y="4697360"/>
            <a:ext cx="10822034" cy="81935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a:spLocks noGrp="1"/>
          </p:cNvSpPr>
          <p:nvPr>
            <p:ph type="pic" idx="2"/>
          </p:nvPr>
        </p:nvSpPr>
        <p:spPr>
          <a:xfrm>
            <a:off x="681727" y="941439"/>
            <a:ext cx="10821840" cy="3478161"/>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1"/>
          </p:nvPr>
        </p:nvSpPr>
        <p:spPr>
          <a:xfrm>
            <a:off x="685800" y="5516715"/>
            <a:ext cx="10820400" cy="70196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Shape 7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8"/>
        <p:cNvGrpSpPr/>
        <p:nvPr/>
      </p:nvGrpSpPr>
      <p:grpSpPr>
        <a:xfrm>
          <a:off x="0" y="0"/>
          <a:ext cx="0" cy="0"/>
          <a:chOff x="0" y="0"/>
          <a:chExt cx="0" cy="0"/>
        </a:xfrm>
      </p:grpSpPr>
      <p:pic>
        <p:nvPicPr>
          <p:cNvPr id="79" name="Shape 79"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0" name="Shape 80"/>
          <p:cNvSpPr txBox="1">
            <a:spLocks noGrp="1"/>
          </p:cNvSpPr>
          <p:nvPr>
            <p:ph type="title"/>
          </p:nvPr>
        </p:nvSpPr>
        <p:spPr>
          <a:xfrm>
            <a:off x="685800" y="753532"/>
            <a:ext cx="10820400" cy="280246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a:off x="1024467" y="3649133"/>
            <a:ext cx="10130516" cy="999067"/>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7814452" y="38100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685800" y="379941"/>
            <a:ext cx="699149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pic>
        <p:nvPicPr>
          <p:cNvPr id="86" name="Shape 86"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7" name="Shape 87"/>
          <p:cNvSpPr txBox="1">
            <a:spLocks noGrp="1"/>
          </p:cNvSpPr>
          <p:nvPr>
            <p:ph type="title"/>
          </p:nvPr>
        </p:nvSpPr>
        <p:spPr>
          <a:xfrm>
            <a:off x="1024467" y="753533"/>
            <a:ext cx="10151533" cy="260449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a:off x="1303865" y="3365556"/>
            <a:ext cx="9592736" cy="44444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body" idx="2"/>
          </p:nvPr>
        </p:nvSpPr>
        <p:spPr>
          <a:xfrm>
            <a:off x="1024467" y="3959862"/>
            <a:ext cx="10151533" cy="679871"/>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txBox="1">
            <a:spLocks noGrp="1"/>
          </p:cNvSpPr>
          <p:nvPr>
            <p:ph type="dt" idx="10"/>
          </p:nvPr>
        </p:nvSpPr>
        <p:spPr>
          <a:xfrm>
            <a:off x="7814452" y="38100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1" name="Shape 91"/>
          <p:cNvSpPr txBox="1">
            <a:spLocks noGrp="1"/>
          </p:cNvSpPr>
          <p:nvPr>
            <p:ph type="ftr" idx="11"/>
          </p:nvPr>
        </p:nvSpPr>
        <p:spPr>
          <a:xfrm>
            <a:off x="685800" y="379941"/>
            <a:ext cx="699149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Shape 92"/>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93" name="Shape 93"/>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entury Gothic"/>
              <a:buNone/>
            </a:pPr>
            <a:r>
              <a:rPr lang="en-US" sz="8000" b="0" i="0" u="none" strike="noStrike" cap="none">
                <a:solidFill>
                  <a:schemeClr val="dk1"/>
                </a:solidFill>
                <a:latin typeface="Century Gothic"/>
                <a:ea typeface="Century Gothic"/>
                <a:cs typeface="Century Gothic"/>
                <a:sym typeface="Century Gothic"/>
              </a:rPr>
              <a:t>“</a:t>
            </a:r>
            <a:endParaRPr/>
          </a:p>
        </p:txBody>
      </p:sp>
      <p:sp>
        <p:nvSpPr>
          <p:cNvPr id="94" name="Shape 94"/>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entury Gothic"/>
              <a:buNone/>
            </a:pPr>
            <a:r>
              <a:rPr lang="en-US" sz="80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5"/>
        <p:cNvGrpSpPr/>
        <p:nvPr/>
      </p:nvGrpSpPr>
      <p:grpSpPr>
        <a:xfrm>
          <a:off x="0" y="0"/>
          <a:ext cx="0" cy="0"/>
          <a:chOff x="0" y="0"/>
          <a:chExt cx="0" cy="0"/>
        </a:xfrm>
      </p:grpSpPr>
      <p:pic>
        <p:nvPicPr>
          <p:cNvPr id="96" name="Shape 96"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7" name="Shape 97"/>
          <p:cNvSpPr txBox="1">
            <a:spLocks noGrp="1"/>
          </p:cNvSpPr>
          <p:nvPr>
            <p:ph type="title"/>
          </p:nvPr>
        </p:nvSpPr>
        <p:spPr>
          <a:xfrm>
            <a:off x="1024495" y="1124701"/>
            <a:ext cx="10146186" cy="251183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Shape 98"/>
          <p:cNvSpPr txBox="1">
            <a:spLocks noGrp="1"/>
          </p:cNvSpPr>
          <p:nvPr>
            <p:ph type="body" idx="1"/>
          </p:nvPr>
        </p:nvSpPr>
        <p:spPr>
          <a:xfrm>
            <a:off x="1024467" y="3648315"/>
            <a:ext cx="10144654" cy="99988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a:off x="7814452" y="378883"/>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a:off x="685800" y="378883"/>
            <a:ext cx="699149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895600" y="761999"/>
            <a:ext cx="8610599" cy="1303867"/>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685800" y="2202080"/>
            <a:ext cx="3456432" cy="61732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85799" y="2904565"/>
            <a:ext cx="3456432" cy="331413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4368800" y="2201333"/>
            <a:ext cx="3456432" cy="6265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4366858" y="2904067"/>
            <a:ext cx="3456432" cy="331461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8051800" y="2192866"/>
            <a:ext cx="3456432" cy="6265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8051801" y="2904565"/>
            <a:ext cx="3456432" cy="331413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895600" y="762000"/>
            <a:ext cx="8610599" cy="1295400"/>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Shape 115"/>
          <p:cNvSpPr txBox="1">
            <a:spLocks noGrp="1"/>
          </p:cNvSpPr>
          <p:nvPr>
            <p:ph type="body" idx="1"/>
          </p:nvPr>
        </p:nvSpPr>
        <p:spPr>
          <a:xfrm>
            <a:off x="688618" y="4191000"/>
            <a:ext cx="3451582" cy="68276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body" idx="3"/>
          </p:nvPr>
        </p:nvSpPr>
        <p:spPr>
          <a:xfrm>
            <a:off x="688618" y="4873764"/>
            <a:ext cx="3451582" cy="134492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4"/>
          </p:nvPr>
        </p:nvSpPr>
        <p:spPr>
          <a:xfrm>
            <a:off x="4374263" y="4191000"/>
            <a:ext cx="3448935" cy="68276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9" name="Shape 119"/>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6"/>
          </p:nvPr>
        </p:nvSpPr>
        <p:spPr>
          <a:xfrm>
            <a:off x="4374264" y="4873763"/>
            <a:ext cx="3448935" cy="134492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txBox="1">
            <a:spLocks noGrp="1"/>
          </p:cNvSpPr>
          <p:nvPr>
            <p:ph type="body" idx="7"/>
          </p:nvPr>
        </p:nvSpPr>
        <p:spPr>
          <a:xfrm>
            <a:off x="8049731" y="4191000"/>
            <a:ext cx="3456469" cy="68276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2" name="Shape 122"/>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9"/>
          </p:nvPr>
        </p:nvSpPr>
        <p:spPr>
          <a:xfrm>
            <a:off x="8049731" y="4873761"/>
            <a:ext cx="3452445" cy="134492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4" name="Shape 124"/>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895600" y="764373"/>
            <a:ext cx="8610600" cy="1293028"/>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Shape 129"/>
          <p:cNvSpPr txBox="1">
            <a:spLocks noGrp="1"/>
          </p:cNvSpPr>
          <p:nvPr>
            <p:ph type="body" idx="1"/>
          </p:nvPr>
        </p:nvSpPr>
        <p:spPr>
          <a:xfrm rot="5400000">
            <a:off x="4083937" y="-1203579"/>
            <a:ext cx="4024125" cy="108204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Shape 131"/>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pic>
        <p:nvPicPr>
          <p:cNvPr id="134" name="Shape 134"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5" name="Shape 135"/>
          <p:cNvSpPr txBox="1">
            <a:spLocks noGrp="1"/>
          </p:cNvSpPr>
          <p:nvPr>
            <p:ph type="title"/>
          </p:nvPr>
        </p:nvSpPr>
        <p:spPr>
          <a:xfrm rot="5400000">
            <a:off x="8525933" y="1667933"/>
            <a:ext cx="3903133" cy="2057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Shape 136"/>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dt" idx="10"/>
          </p:nvPr>
        </p:nvSpPr>
        <p:spPr>
          <a:xfrm>
            <a:off x="7814452" y="379941"/>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txBox="1">
            <a:spLocks noGrp="1"/>
          </p:cNvSpPr>
          <p:nvPr>
            <p:ph type="ftr" idx="11"/>
          </p:nvPr>
        </p:nvSpPr>
        <p:spPr>
          <a:xfrm>
            <a:off x="685800" y="381000"/>
            <a:ext cx="699149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Shape 139"/>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2895600" y="764373"/>
            <a:ext cx="8610600" cy="1293028"/>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body" idx="1"/>
          </p:nvPr>
        </p:nvSpPr>
        <p:spPr>
          <a:xfrm>
            <a:off x="685800" y="2194560"/>
            <a:ext cx="10820400" cy="4024125"/>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Shape 26"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27" name="Shape 27"/>
          <p:cNvSpPr txBox="1">
            <a:spLocks noGrp="1"/>
          </p:cNvSpPr>
          <p:nvPr>
            <p:ph type="title"/>
          </p:nvPr>
        </p:nvSpPr>
        <p:spPr>
          <a:xfrm>
            <a:off x="685800" y="753533"/>
            <a:ext cx="10820399" cy="2801935"/>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1024467" y="3641725"/>
            <a:ext cx="10490200" cy="955675"/>
          </a:xfrm>
          <a:prstGeom prst="rect">
            <a:avLst/>
          </a:prstGeom>
          <a:noFill/>
          <a:ln>
            <a:noFill/>
          </a:ln>
        </p:spPr>
        <p:txBody>
          <a:bodyPr spcFirstLastPara="1" wrap="square" lIns="91425" tIns="91425" rIns="91425" bIns="91425" anchor="t" anchorCtr="0"/>
          <a:lstStyle>
            <a:lvl1pPr marL="457200" marR="0" lvl="0" indent="-228600" algn="r" rtl="0">
              <a:lnSpc>
                <a:spcPct val="90000"/>
              </a:lnSpc>
              <a:spcBef>
                <a:spcPts val="1000"/>
              </a:spcBef>
              <a:spcAft>
                <a:spcPts val="0"/>
              </a:spcAft>
              <a:buClr>
                <a:srgbClr val="888888"/>
              </a:buClr>
              <a:buSzPts val="2200"/>
              <a:buFont typeface="Arial"/>
              <a:buNone/>
              <a:defRPr sz="2200" b="0" i="0" u="none" strike="noStrike" cap="none">
                <a:solidFill>
                  <a:srgbClr val="888888"/>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
        <p:nvSpPr>
          <p:cNvPr id="29" name="Shape 29"/>
          <p:cNvSpPr txBox="1">
            <a:spLocks noGrp="1"/>
          </p:cNvSpPr>
          <p:nvPr>
            <p:ph type="dt" idx="10"/>
          </p:nvPr>
        </p:nvSpPr>
        <p:spPr>
          <a:xfrm>
            <a:off x="7814452" y="38100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Shape 30"/>
          <p:cNvSpPr txBox="1">
            <a:spLocks noGrp="1"/>
          </p:cNvSpPr>
          <p:nvPr>
            <p:ph type="ftr" idx="11"/>
          </p:nvPr>
        </p:nvSpPr>
        <p:spPr>
          <a:xfrm>
            <a:off x="685800" y="381001"/>
            <a:ext cx="6991492" cy="3640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Shape 31"/>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 name="Shape 34"/>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 name="Shape 3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895600" y="764373"/>
            <a:ext cx="8610600" cy="1293028"/>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895600" y="764373"/>
            <a:ext cx="8610600" cy="1293028"/>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Shape 43"/>
          <p:cNvSpPr txBox="1">
            <a:spLocks noGrp="1"/>
          </p:cNvSpPr>
          <p:nvPr>
            <p:ph type="body" idx="1"/>
          </p:nvPr>
        </p:nvSpPr>
        <p:spPr>
          <a:xfrm>
            <a:off x="685800" y="2194559"/>
            <a:ext cx="5334000" cy="4024125"/>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2"/>
          </p:nvPr>
        </p:nvSpPr>
        <p:spPr>
          <a:xfrm>
            <a:off x="6172200" y="2194559"/>
            <a:ext cx="5334000" cy="4024125"/>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895600" y="762000"/>
            <a:ext cx="8610600" cy="1295400"/>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Shape 50"/>
          <p:cNvSpPr txBox="1">
            <a:spLocks noGrp="1"/>
          </p:cNvSpPr>
          <p:nvPr>
            <p:ph type="body" idx="1"/>
          </p:nvPr>
        </p:nvSpPr>
        <p:spPr>
          <a:xfrm>
            <a:off x="914409" y="2183802"/>
            <a:ext cx="50799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body" idx="2"/>
          </p:nvPr>
        </p:nvSpPr>
        <p:spPr>
          <a:xfrm>
            <a:off x="685800" y="3132666"/>
            <a:ext cx="5311775" cy="3086019"/>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body" idx="3"/>
          </p:nvPr>
        </p:nvSpPr>
        <p:spPr>
          <a:xfrm>
            <a:off x="6400800" y="2183802"/>
            <a:ext cx="510540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body" idx="4"/>
          </p:nvPr>
        </p:nvSpPr>
        <p:spPr>
          <a:xfrm>
            <a:off x="6172200" y="3132666"/>
            <a:ext cx="5334000" cy="3086019"/>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Shape 55"/>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Shape 5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85800" y="1524000"/>
            <a:ext cx="41148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4995582" y="746759"/>
            <a:ext cx="6510618" cy="5471925"/>
          </a:xfrm>
          <a:prstGeom prst="rect">
            <a:avLst/>
          </a:prstGeom>
          <a:noFill/>
          <a:ln>
            <a:noFill/>
          </a:ln>
        </p:spPr>
        <p:txBody>
          <a:bodyPr spcFirstLastPara="1" wrap="square" lIns="91425" tIns="91425" rIns="91425" bIns="91425" anchor="ctr"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60" name="Shape 60"/>
          <p:cNvSpPr txBox="1">
            <a:spLocks noGrp="1"/>
          </p:cNvSpPr>
          <p:nvPr>
            <p:ph type="body" idx="2"/>
          </p:nvPr>
        </p:nvSpPr>
        <p:spPr>
          <a:xfrm>
            <a:off x="685800" y="3124199"/>
            <a:ext cx="4114800" cy="309448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Shape 62"/>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Shape 6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85800" y="1524000"/>
            <a:ext cx="687324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a:spLocks noGrp="1"/>
          </p:cNvSpPr>
          <p:nvPr>
            <p:ph type="pic" idx="2"/>
          </p:nvPr>
        </p:nvSpPr>
        <p:spPr>
          <a:xfrm>
            <a:off x="7861238" y="751241"/>
            <a:ext cx="3644962" cy="5467443"/>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1"/>
          </p:nvPr>
        </p:nvSpPr>
        <p:spPr>
          <a:xfrm>
            <a:off x="685800" y="3124199"/>
            <a:ext cx="6873240" cy="309448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t="-1998" b="-1999"/>
          </a:stretch>
        </a:blipFill>
        <a:effectLst/>
      </p:bgPr>
    </p:bg>
    <p:spTree>
      <p:nvGrpSpPr>
        <p:cNvPr id="1" name="Shape 5"/>
        <p:cNvGrpSpPr/>
        <p:nvPr/>
      </p:nvGrpSpPr>
      <p:grpSpPr>
        <a:xfrm>
          <a:off x="0" y="0"/>
          <a:ext cx="0" cy="0"/>
          <a:chOff x="0" y="0"/>
          <a:chExt cx="0" cy="0"/>
        </a:xfrm>
      </p:grpSpPr>
      <p:pic>
        <p:nvPicPr>
          <p:cNvPr id="6" name="Shape 6" descr="C3-HD-TOP.png"/>
          <p:cNvPicPr preferRelativeResize="0"/>
          <p:nvPr/>
        </p:nvPicPr>
        <p:blipFill rotWithShape="1">
          <a:blip r:embed="rId20">
            <a:alphaModFix/>
          </a:blip>
          <a:srcRect/>
          <a:stretch/>
        </p:blipFill>
        <p:spPr>
          <a:xfrm>
            <a:off x="0" y="0"/>
            <a:ext cx="12192000" cy="1441450"/>
          </a:xfrm>
          <a:prstGeom prst="rect">
            <a:avLst/>
          </a:prstGeom>
          <a:noFill/>
          <a:ln>
            <a:noFill/>
          </a:ln>
        </p:spPr>
      </p:pic>
      <p:sp>
        <p:nvSpPr>
          <p:cNvPr id="7" name="Shape 7"/>
          <p:cNvSpPr txBox="1">
            <a:spLocks noGrp="1"/>
          </p:cNvSpPr>
          <p:nvPr>
            <p:ph type="title"/>
          </p:nvPr>
        </p:nvSpPr>
        <p:spPr>
          <a:xfrm>
            <a:off x="2895600" y="764373"/>
            <a:ext cx="8610600" cy="1293028"/>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685800" y="2194560"/>
            <a:ext cx="10820400" cy="4024125"/>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9" name="Shape 9"/>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Shape 10"/>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Shape 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acenet.edu/news-room/Documents/Memo-Political-Campaigns-2016.pdf" TargetMode="External"/><Relationship Id="rId5" Type="http://schemas.openxmlformats.org/officeDocument/2006/relationships/hyperlink" Target="http://www.studentaffairs.pitt.edu/wp-content/uploads/2017/03/Event-Scheduling-and-Protest-Guidelines_reformatted.pdf" TargetMode="External"/><Relationship Id="rId6" Type="http://schemas.openxmlformats.org/officeDocument/2006/relationships/hyperlink" Target="https://issuu.com/scsu/docs/scsustuhandbook2017r2withlinks" TargetMode="External"/><Relationship Id="rId7" Type="http://schemas.openxmlformats.org/officeDocument/2006/relationships/hyperlink" Target="https://www.ed.ac.uk/university-secretary-group/prevent-duty/external-speaker-assessment-form" TargetMode="External"/><Relationship Id="rId8" Type="http://schemas.openxmlformats.org/officeDocument/2006/relationships/hyperlink" Target="http://www.universitiesuk.ac.uk/policy-and-analysis/reports/Documents/2013/external-speakers-in-higher-education-institutions.pdf" TargetMode="External"/><Relationship Id="rId9" Type="http://schemas.openxmlformats.org/officeDocument/2006/relationships/hyperlink" Target="https://www.higheredjobs.com/Articles/articleDisplay.cfm?ID=1304" TargetMode="Externa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1998" b="-1999"/>
          </a:stretch>
        </a:blipFill>
        <a:effectLst/>
      </p:bgPr>
    </p:bg>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0" y="1746800"/>
            <a:ext cx="12192000" cy="2474100"/>
          </a:xfrm>
          <a:prstGeom prst="rect">
            <a:avLst/>
          </a:prstGeom>
          <a:solidFill>
            <a:srgbClr val="C00000"/>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3"/>
              </a:buClr>
              <a:buSzPts val="5400"/>
              <a:buFont typeface="Century Gothic"/>
              <a:buNone/>
            </a:pPr>
            <a:r>
              <a:rPr lang="en-US" sz="5400" b="1" i="0" u="none" strike="noStrike" cap="none">
                <a:solidFill>
                  <a:schemeClr val="accent3"/>
                </a:solidFill>
                <a:latin typeface="Century Gothic"/>
                <a:ea typeface="Century Gothic"/>
                <a:cs typeface="Century Gothic"/>
                <a:sym typeface="Century Gothic"/>
              </a:rPr>
              <a:t>OUTSIDE SPEAKERS AND EVENTS: </a:t>
            </a:r>
            <a:br>
              <a:rPr lang="en-US" sz="5400" b="1" i="0" u="none" strike="noStrike" cap="none">
                <a:solidFill>
                  <a:schemeClr val="accent3"/>
                </a:solidFill>
                <a:latin typeface="Century Gothic"/>
                <a:ea typeface="Century Gothic"/>
                <a:cs typeface="Century Gothic"/>
                <a:sym typeface="Century Gothic"/>
              </a:rPr>
            </a:br>
            <a:r>
              <a:rPr lang="en-US" sz="5000" b="1" i="0" u="none" strike="noStrike" cap="none">
                <a:solidFill>
                  <a:schemeClr val="accent3"/>
                </a:solidFill>
                <a:latin typeface="Century Gothic"/>
                <a:ea typeface="Century Gothic"/>
                <a:cs typeface="Century Gothic"/>
                <a:sym typeface="Century Gothic"/>
              </a:rPr>
              <a:t>GUIDELINES FOR </a:t>
            </a:r>
            <a:br>
              <a:rPr lang="en-US" sz="5000" b="1" i="0" u="none" strike="noStrike" cap="none">
                <a:solidFill>
                  <a:schemeClr val="accent3"/>
                </a:solidFill>
                <a:latin typeface="Century Gothic"/>
                <a:ea typeface="Century Gothic"/>
                <a:cs typeface="Century Gothic"/>
                <a:sym typeface="Century Gothic"/>
              </a:rPr>
            </a:br>
            <a:r>
              <a:rPr lang="en-US" sz="5000" b="1" i="0" u="none" strike="noStrike" cap="none">
                <a:solidFill>
                  <a:schemeClr val="accent3"/>
                </a:solidFill>
                <a:latin typeface="Century Gothic"/>
                <a:ea typeface="Century Gothic"/>
                <a:cs typeface="Century Gothic"/>
                <a:sym typeface="Century Gothic"/>
              </a:rPr>
              <a:t>HOGWARTS UNIVERSITY</a:t>
            </a:r>
            <a:endParaRPr sz="5000" b="1" i="0" u="none" strike="noStrike" cap="none">
              <a:solidFill>
                <a:schemeClr val="accent3"/>
              </a:solidFill>
              <a:latin typeface="Century Gothic"/>
              <a:ea typeface="Century Gothic"/>
              <a:cs typeface="Century Gothic"/>
              <a:sym typeface="Century Gothic"/>
            </a:endParaRPr>
          </a:p>
        </p:txBody>
      </p:sp>
      <p:sp>
        <p:nvSpPr>
          <p:cNvPr id="145" name="Shape 145"/>
          <p:cNvSpPr txBox="1"/>
          <p:nvPr/>
        </p:nvSpPr>
        <p:spPr>
          <a:xfrm>
            <a:off x="2281500" y="4420475"/>
            <a:ext cx="7629000" cy="320700"/>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t>Kate Lonardo*, Rachael Mearman, &amp; Emma Walsh - Central Connecticut State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Shape 214"/>
          <p:cNvSpPr txBox="1"/>
          <p:nvPr/>
        </p:nvSpPr>
        <p:spPr>
          <a:xfrm>
            <a:off x="4911450" y="1620150"/>
            <a:ext cx="6934800" cy="361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The Hogwarts Physical Properties Department plays a key role in ensuring the environment is safe and secure:</a:t>
            </a:r>
            <a:endParaRPr/>
          </a:p>
          <a:p>
            <a:pPr marL="0" lvl="0" indent="0">
              <a:spcBef>
                <a:spcPts val="0"/>
              </a:spcBef>
              <a:spcAft>
                <a:spcPts val="0"/>
              </a:spcAft>
              <a:buNone/>
            </a:pPr>
            <a:endParaRPr/>
          </a:p>
          <a:p>
            <a:pPr marL="0" lvl="0" indent="0">
              <a:spcBef>
                <a:spcPts val="0"/>
              </a:spcBef>
              <a:spcAft>
                <a:spcPts val="0"/>
              </a:spcAft>
              <a:buNone/>
            </a:pPr>
            <a:r>
              <a:rPr lang="en-US"/>
              <a:t>		-Maintains the University’s grounds and buildings</a:t>
            </a:r>
            <a:endParaRPr/>
          </a:p>
          <a:p>
            <a:pPr marL="0" lvl="0" indent="0">
              <a:spcBef>
                <a:spcPts val="0"/>
              </a:spcBef>
              <a:spcAft>
                <a:spcPts val="0"/>
              </a:spcAft>
              <a:buNone/>
            </a:pPr>
            <a:endParaRPr/>
          </a:p>
          <a:p>
            <a:pPr marL="0" lvl="0" indent="0">
              <a:spcBef>
                <a:spcPts val="0"/>
              </a:spcBef>
              <a:spcAft>
                <a:spcPts val="0"/>
              </a:spcAft>
              <a:buNone/>
            </a:pPr>
            <a:r>
              <a:rPr lang="en-US"/>
              <a:t>		-Routine inspection of space</a:t>
            </a:r>
            <a:endParaRPr/>
          </a:p>
          <a:p>
            <a:pPr marL="0" lvl="0" indent="0">
              <a:spcBef>
                <a:spcPts val="0"/>
              </a:spcBef>
              <a:spcAft>
                <a:spcPts val="0"/>
              </a:spcAft>
              <a:buNone/>
            </a:pPr>
            <a:endParaRPr/>
          </a:p>
          <a:p>
            <a:pPr marL="457200" lvl="0" indent="-317500" rtl="0">
              <a:spcBef>
                <a:spcPts val="0"/>
              </a:spcBef>
              <a:spcAft>
                <a:spcPts val="0"/>
              </a:spcAft>
              <a:buSzPts val="1400"/>
              <a:buChar char="●"/>
            </a:pPr>
            <a:r>
              <a:rPr lang="en-US"/>
              <a:t>Building access is limited to students, faculty, staff, alumni, and invited guests</a:t>
            </a:r>
            <a:endParaRPr/>
          </a:p>
          <a:p>
            <a:pPr marL="0" lvl="0" indent="0">
              <a:spcBef>
                <a:spcPts val="0"/>
              </a:spcBef>
              <a:spcAft>
                <a:spcPts val="0"/>
              </a:spcAft>
              <a:buNone/>
            </a:pPr>
            <a:endParaRPr/>
          </a:p>
          <a:p>
            <a:pPr marL="457200" lvl="0" indent="-317500" rtl="0">
              <a:spcBef>
                <a:spcPts val="0"/>
              </a:spcBef>
              <a:spcAft>
                <a:spcPts val="0"/>
              </a:spcAft>
              <a:buSzPts val="1400"/>
              <a:buChar char="●"/>
            </a:pPr>
            <a:r>
              <a:rPr lang="en-US"/>
              <a:t>Exits are labeled clearly and easily accessible</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Permission to book events or speakers is subject to specific approval</a:t>
            </a:r>
            <a:endParaRPr/>
          </a:p>
          <a:p>
            <a:pPr marL="0" lvl="0" indent="0" rtl="0">
              <a:spcBef>
                <a:spcPts val="0"/>
              </a:spcBef>
              <a:spcAft>
                <a:spcPts val="0"/>
              </a:spcAft>
              <a:buNone/>
            </a:pPr>
            <a:endParaRPr/>
          </a:p>
        </p:txBody>
      </p:sp>
      <p:sp>
        <p:nvSpPr>
          <p:cNvPr id="215" name="Shape 215"/>
          <p:cNvSpPr txBox="1"/>
          <p:nvPr/>
        </p:nvSpPr>
        <p:spPr>
          <a:xfrm rot="-1164842">
            <a:off x="926924" y="2365243"/>
            <a:ext cx="3630951" cy="2024512"/>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t>Designated Free Speech Spaces</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4911450" y="1620150"/>
            <a:ext cx="6934800" cy="361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A designated courtyard or plaza will constitute as an open place for speech and expression at Hogwarts University</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There will be restrictions on the length of the event, blocking the roadways, or any amplification device that might interfere with community living</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Free speech zones will involve rules to handle protests and petitions </a:t>
            </a:r>
            <a:endParaRPr/>
          </a:p>
          <a:p>
            <a:pPr marL="0" lvl="0" indent="0" rtl="0">
              <a:spcBef>
                <a:spcPts val="0"/>
              </a:spcBef>
              <a:spcAft>
                <a:spcPts val="0"/>
              </a:spcAft>
              <a:buNone/>
            </a:pPr>
            <a:endParaRPr/>
          </a:p>
        </p:txBody>
      </p:sp>
      <p:sp>
        <p:nvSpPr>
          <p:cNvPr id="221" name="Shape 221"/>
          <p:cNvSpPr txBox="1"/>
          <p:nvPr/>
        </p:nvSpPr>
        <p:spPr>
          <a:xfrm rot="-1164842">
            <a:off x="926924" y="2365243"/>
            <a:ext cx="3630951" cy="2024512"/>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t>Free Speech Zones</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Shape 226"/>
          <p:cNvSpPr txBox="1"/>
          <p:nvPr/>
        </p:nvSpPr>
        <p:spPr>
          <a:xfrm rot="-539816">
            <a:off x="1108501" y="937285"/>
            <a:ext cx="3971057" cy="118948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t>Political Related Event Guidelines</a:t>
            </a:r>
            <a:endParaRPr sz="3500"/>
          </a:p>
        </p:txBody>
      </p:sp>
      <p:sp>
        <p:nvSpPr>
          <p:cNvPr id="227" name="Shape 227"/>
          <p:cNvSpPr txBox="1"/>
          <p:nvPr/>
        </p:nvSpPr>
        <p:spPr>
          <a:xfrm>
            <a:off x="4533525" y="2203775"/>
            <a:ext cx="6561300" cy="38811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3000" b="1"/>
              <a:t>Permitted Activities</a:t>
            </a:r>
            <a:endParaRPr sz="3000" b="1"/>
          </a:p>
          <a:p>
            <a:pPr marL="0" lvl="0" indent="0" rtl="0">
              <a:spcBef>
                <a:spcPts val="0"/>
              </a:spcBef>
              <a:spcAft>
                <a:spcPts val="0"/>
              </a:spcAft>
              <a:buNone/>
            </a:pPr>
            <a:endParaRPr sz="2400"/>
          </a:p>
          <a:p>
            <a:pPr marL="457200" lvl="0" indent="-374650" rtl="0">
              <a:spcBef>
                <a:spcPts val="0"/>
              </a:spcBef>
              <a:spcAft>
                <a:spcPts val="0"/>
              </a:spcAft>
              <a:buSzPts val="2300"/>
              <a:buChar char="-"/>
            </a:pPr>
            <a:r>
              <a:rPr lang="en-US" sz="2300"/>
              <a:t>Voter Education</a:t>
            </a:r>
            <a:endParaRPr sz="2300"/>
          </a:p>
          <a:p>
            <a:pPr marL="914400" lvl="1" indent="-374650" rtl="0">
              <a:spcBef>
                <a:spcPts val="0"/>
              </a:spcBef>
              <a:spcAft>
                <a:spcPts val="0"/>
              </a:spcAft>
              <a:buSzPts val="2300"/>
              <a:buChar char="-"/>
            </a:pPr>
            <a:r>
              <a:rPr lang="en-US" sz="2300"/>
              <a:t>How to register to vote</a:t>
            </a:r>
            <a:endParaRPr sz="2300"/>
          </a:p>
          <a:p>
            <a:pPr marL="914400" lvl="1" indent="-374650" rtl="0">
              <a:spcBef>
                <a:spcPts val="0"/>
              </a:spcBef>
              <a:spcAft>
                <a:spcPts val="0"/>
              </a:spcAft>
              <a:buSzPts val="2300"/>
              <a:buChar char="-"/>
            </a:pPr>
            <a:r>
              <a:rPr lang="en-US" sz="2300"/>
              <a:t>Voting process</a:t>
            </a:r>
            <a:endParaRPr sz="2300"/>
          </a:p>
          <a:p>
            <a:pPr marL="914400" lvl="1" indent="-374650" rtl="0">
              <a:spcBef>
                <a:spcPts val="0"/>
              </a:spcBef>
              <a:spcAft>
                <a:spcPts val="0"/>
              </a:spcAft>
              <a:buSzPts val="2300"/>
              <a:buChar char="-"/>
            </a:pPr>
            <a:r>
              <a:rPr lang="en-US" sz="2300"/>
              <a:t>Absentee ballots</a:t>
            </a:r>
            <a:endParaRPr sz="2300"/>
          </a:p>
          <a:p>
            <a:pPr marL="457200" lvl="0" indent="0" rtl="0">
              <a:spcBef>
                <a:spcPts val="0"/>
              </a:spcBef>
              <a:spcAft>
                <a:spcPts val="0"/>
              </a:spcAft>
              <a:buNone/>
            </a:pPr>
            <a:endParaRPr sz="2300"/>
          </a:p>
          <a:p>
            <a:pPr marL="457200" lvl="0" indent="-374650" rtl="0">
              <a:spcBef>
                <a:spcPts val="0"/>
              </a:spcBef>
              <a:spcAft>
                <a:spcPts val="0"/>
              </a:spcAft>
              <a:buSzPts val="2300"/>
              <a:buChar char="-"/>
            </a:pPr>
            <a:r>
              <a:rPr lang="en-US" sz="2300"/>
              <a:t>Candidate/Political Speaker Appearances</a:t>
            </a:r>
            <a:endParaRPr sz="2300"/>
          </a:p>
          <a:p>
            <a:pPr marL="0" lvl="0" indent="0" rtl="0">
              <a:spcBef>
                <a:spcPts val="0"/>
              </a:spcBef>
              <a:spcAft>
                <a:spcPts val="0"/>
              </a:spcAft>
              <a:buNone/>
            </a:pPr>
            <a:endParaRPr sz="2300"/>
          </a:p>
          <a:p>
            <a:pPr marL="457200" lvl="0" indent="-374650" rtl="0">
              <a:spcBef>
                <a:spcPts val="0"/>
              </a:spcBef>
              <a:spcAft>
                <a:spcPts val="0"/>
              </a:spcAft>
              <a:buSzPts val="2300"/>
              <a:buChar char="-"/>
            </a:pPr>
            <a:r>
              <a:rPr lang="en-US" sz="2300"/>
              <a:t>Debates</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p:nvPr/>
        </p:nvSpPr>
        <p:spPr>
          <a:xfrm rot="1122">
            <a:off x="3798900" y="1437150"/>
            <a:ext cx="4594200" cy="5511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200" b="1">
                <a:solidFill>
                  <a:schemeClr val="dk1"/>
                </a:solidFill>
              </a:rPr>
              <a:t>Voter Education</a:t>
            </a:r>
            <a:endParaRPr sz="2200"/>
          </a:p>
        </p:txBody>
      </p:sp>
      <p:sp>
        <p:nvSpPr>
          <p:cNvPr id="233" name="Shape 233"/>
          <p:cNvSpPr txBox="1"/>
          <p:nvPr/>
        </p:nvSpPr>
        <p:spPr>
          <a:xfrm>
            <a:off x="2378550" y="2442225"/>
            <a:ext cx="7434900" cy="3500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1500">
                <a:solidFill>
                  <a:schemeClr val="dk1"/>
                </a:solidFill>
              </a:rPr>
              <a:t>Student organizations have university support on education our student population on voting regulations</a:t>
            </a:r>
            <a:endParaRPr sz="1500">
              <a:solidFill>
                <a:schemeClr val="dk1"/>
              </a:solidFill>
            </a:endParaRPr>
          </a:p>
          <a:p>
            <a:pPr marL="0" lvl="0" indent="0" rtl="0">
              <a:spcBef>
                <a:spcPts val="0"/>
              </a:spcBef>
              <a:spcAft>
                <a:spcPts val="0"/>
              </a:spcAft>
              <a:buNone/>
            </a:pPr>
            <a:endParaRPr sz="1500">
              <a:solidFill>
                <a:schemeClr val="dk1"/>
              </a:solidFill>
            </a:endParaRPr>
          </a:p>
          <a:p>
            <a:pPr marL="457200" lvl="0" indent="-323850" rtl="0">
              <a:spcBef>
                <a:spcPts val="0"/>
              </a:spcBef>
              <a:spcAft>
                <a:spcPts val="0"/>
              </a:spcAft>
              <a:buClr>
                <a:schemeClr val="dk1"/>
              </a:buClr>
              <a:buSzPts val="1500"/>
              <a:buChar char="-"/>
            </a:pPr>
            <a:r>
              <a:rPr lang="en-US" sz="1500"/>
              <a:t>Events must be unbiased, and purely educational on the process of voting</a:t>
            </a:r>
            <a:endParaRPr sz="1500"/>
          </a:p>
          <a:p>
            <a:pPr marL="0" lvl="0" indent="0" rtl="0">
              <a:spcBef>
                <a:spcPts val="0"/>
              </a:spcBef>
              <a:spcAft>
                <a:spcPts val="0"/>
              </a:spcAft>
              <a:buNone/>
            </a:pPr>
            <a:endParaRPr sz="1500"/>
          </a:p>
          <a:p>
            <a:pPr marL="457200" lvl="0" indent="-323850" rtl="0">
              <a:spcBef>
                <a:spcPts val="0"/>
              </a:spcBef>
              <a:spcAft>
                <a:spcPts val="0"/>
              </a:spcAft>
              <a:buClr>
                <a:schemeClr val="dk1"/>
              </a:buClr>
              <a:buSzPts val="1500"/>
              <a:buChar char="-"/>
            </a:pPr>
            <a:r>
              <a:rPr lang="en-US" sz="1500"/>
              <a:t>Students can hold event educating students on how to vote when no longer residing in your home state, also known as absentee ballots</a:t>
            </a:r>
            <a:endParaRPr sz="1500"/>
          </a:p>
          <a:p>
            <a:pPr marL="0" lvl="0" indent="0" rtl="0">
              <a:spcBef>
                <a:spcPts val="0"/>
              </a:spcBef>
              <a:spcAft>
                <a:spcPts val="0"/>
              </a:spcAft>
              <a:buNone/>
            </a:pPr>
            <a:endParaRPr sz="1500"/>
          </a:p>
          <a:p>
            <a:pPr marL="457200" lvl="0" indent="-323850" rtl="0">
              <a:spcBef>
                <a:spcPts val="0"/>
              </a:spcBef>
              <a:spcAft>
                <a:spcPts val="0"/>
              </a:spcAft>
              <a:buClr>
                <a:schemeClr val="dk1"/>
              </a:buClr>
              <a:buSzPts val="1500"/>
              <a:buChar char="-"/>
            </a:pPr>
            <a:r>
              <a:rPr lang="en-US" sz="1500"/>
              <a:t>Student organizations can use Hogwarts University’s official name and seal for general voter education purposes</a:t>
            </a:r>
            <a:endParaRPr sz="1500"/>
          </a:p>
          <a:p>
            <a:pPr marL="0" lvl="0" indent="0" rtl="0">
              <a:spcBef>
                <a:spcPts val="0"/>
              </a:spcBef>
              <a:spcAft>
                <a:spcPts val="0"/>
              </a:spcAft>
              <a:buNone/>
            </a:pPr>
            <a:endParaRPr sz="1500"/>
          </a:p>
          <a:p>
            <a:pPr marL="457200" lvl="0" indent="-323850" rtl="0">
              <a:spcBef>
                <a:spcPts val="0"/>
              </a:spcBef>
              <a:spcAft>
                <a:spcPts val="0"/>
              </a:spcAft>
              <a:buClr>
                <a:schemeClr val="dk1"/>
              </a:buClr>
              <a:buSzPts val="1500"/>
              <a:buChar char="-"/>
            </a:pPr>
            <a:r>
              <a:rPr lang="en-US" sz="1500">
                <a:solidFill>
                  <a:schemeClr val="dk1"/>
                </a:solidFill>
              </a:rPr>
              <a:t>Student organizations can use university funding for general voter education purposes</a:t>
            </a:r>
            <a:endParaRPr sz="15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Shape 238"/>
          <p:cNvSpPr txBox="1"/>
          <p:nvPr/>
        </p:nvSpPr>
        <p:spPr>
          <a:xfrm rot="1017">
            <a:off x="3055200" y="953375"/>
            <a:ext cx="6081600" cy="5511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solidFill>
                  <a:schemeClr val="dk1"/>
                </a:solidFill>
              </a:rPr>
              <a:t>Candidate/Political Speaker Appearances:</a:t>
            </a:r>
            <a:endParaRPr sz="2200"/>
          </a:p>
        </p:txBody>
      </p:sp>
      <p:sp>
        <p:nvSpPr>
          <p:cNvPr id="239" name="Shape 239"/>
          <p:cNvSpPr txBox="1"/>
          <p:nvPr/>
        </p:nvSpPr>
        <p:spPr>
          <a:xfrm>
            <a:off x="2378550" y="1912325"/>
            <a:ext cx="7434900" cy="45831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1500">
                <a:solidFill>
                  <a:schemeClr val="dk1"/>
                </a:solidFill>
              </a:rPr>
              <a:t>Student organizations will not have financial support from Hogwarts University</a:t>
            </a:r>
            <a:endParaRPr sz="1500">
              <a:solidFill>
                <a:schemeClr val="dk1"/>
              </a:solidFill>
            </a:endParaRPr>
          </a:p>
          <a:p>
            <a:pPr marL="0" lvl="0" indent="0" rtl="0">
              <a:spcBef>
                <a:spcPts val="0"/>
              </a:spcBef>
              <a:spcAft>
                <a:spcPts val="0"/>
              </a:spcAft>
              <a:buNone/>
            </a:pPr>
            <a:endParaRPr sz="1500">
              <a:solidFill>
                <a:schemeClr val="dk1"/>
              </a:solidFill>
            </a:endParaRPr>
          </a:p>
          <a:p>
            <a:pPr marL="457200" lvl="0" indent="-323850" rtl="0">
              <a:spcBef>
                <a:spcPts val="0"/>
              </a:spcBef>
              <a:spcAft>
                <a:spcPts val="0"/>
              </a:spcAft>
              <a:buClr>
                <a:schemeClr val="dk1"/>
              </a:buClr>
              <a:buSzPts val="1500"/>
              <a:buChar char="-"/>
            </a:pPr>
            <a:r>
              <a:rPr lang="en-US" sz="1500"/>
              <a:t>Student organizations must obtain proper approval from all necessary University of Hogwarts offices (i.e. University Police, Events Management, Facilities, etc.)</a:t>
            </a:r>
            <a:endParaRPr sz="1500"/>
          </a:p>
          <a:p>
            <a:pPr marL="0" lvl="0" indent="0" rtl="0">
              <a:spcBef>
                <a:spcPts val="0"/>
              </a:spcBef>
              <a:spcAft>
                <a:spcPts val="0"/>
              </a:spcAft>
              <a:buNone/>
            </a:pPr>
            <a:endParaRPr sz="1500"/>
          </a:p>
          <a:p>
            <a:pPr marL="457200" lvl="0" indent="-323850" rtl="0">
              <a:spcBef>
                <a:spcPts val="0"/>
              </a:spcBef>
              <a:spcAft>
                <a:spcPts val="0"/>
              </a:spcAft>
              <a:buClr>
                <a:schemeClr val="dk1"/>
              </a:buClr>
              <a:buSzPts val="1500"/>
              <a:buChar char="-"/>
            </a:pPr>
            <a:r>
              <a:rPr lang="en-US" sz="1500"/>
              <a:t>Student organization president must notify the Office of the President at least 72 hours in advance of the speaker’s appearance</a:t>
            </a:r>
            <a:endParaRPr sz="1500"/>
          </a:p>
          <a:p>
            <a:pPr marL="0" lvl="0" indent="0" rtl="0">
              <a:spcBef>
                <a:spcPts val="0"/>
              </a:spcBef>
              <a:spcAft>
                <a:spcPts val="0"/>
              </a:spcAft>
              <a:buNone/>
            </a:pPr>
            <a:endParaRPr sz="1500"/>
          </a:p>
          <a:p>
            <a:pPr marL="457200" lvl="0" indent="-323850" rtl="0">
              <a:spcBef>
                <a:spcPts val="0"/>
              </a:spcBef>
              <a:spcAft>
                <a:spcPts val="0"/>
              </a:spcAft>
              <a:buClr>
                <a:schemeClr val="dk1"/>
              </a:buClr>
              <a:buSzPts val="1500"/>
              <a:buChar char="-"/>
            </a:pPr>
            <a:r>
              <a:rPr lang="en-US" sz="1500">
                <a:solidFill>
                  <a:schemeClr val="dk1"/>
                </a:solidFill>
              </a:rPr>
              <a:t>Disclaimer must be provided on marketing materials, either electronic or printed</a:t>
            </a:r>
            <a:endParaRPr sz="1500">
              <a:solidFill>
                <a:schemeClr val="dk1"/>
              </a:solidFill>
            </a:endParaRPr>
          </a:p>
          <a:p>
            <a:pPr marL="0" lvl="0" indent="0" rtl="0">
              <a:spcBef>
                <a:spcPts val="0"/>
              </a:spcBef>
              <a:spcAft>
                <a:spcPts val="0"/>
              </a:spcAft>
              <a:buNone/>
            </a:pPr>
            <a:endParaRPr sz="1500">
              <a:solidFill>
                <a:schemeClr val="dk1"/>
              </a:solidFill>
            </a:endParaRPr>
          </a:p>
          <a:p>
            <a:pPr marL="457200" lvl="0" indent="-323850" rtl="0">
              <a:spcBef>
                <a:spcPts val="0"/>
              </a:spcBef>
              <a:spcAft>
                <a:spcPts val="0"/>
              </a:spcAft>
              <a:buClr>
                <a:schemeClr val="dk1"/>
              </a:buClr>
              <a:buSzPts val="1500"/>
              <a:buChar char="-"/>
            </a:pPr>
            <a:r>
              <a:rPr lang="en-US" sz="1500">
                <a:solidFill>
                  <a:schemeClr val="dk1"/>
                </a:solidFill>
              </a:rPr>
              <a:t>Hogwarts University’s official name or seal cannot be used in regards to political speaker appearances</a:t>
            </a:r>
            <a:endParaRPr sz="1500">
              <a:solidFill>
                <a:schemeClr val="dk1"/>
              </a:solidFill>
            </a:endParaRPr>
          </a:p>
          <a:p>
            <a:pPr marL="0" lvl="0" indent="0" rtl="0">
              <a:spcBef>
                <a:spcPts val="0"/>
              </a:spcBef>
              <a:spcAft>
                <a:spcPts val="0"/>
              </a:spcAft>
              <a:buNone/>
            </a:pPr>
            <a:endParaRPr>
              <a:solidFill>
                <a:schemeClr val="dk1"/>
              </a:solidFill>
            </a:endParaRPr>
          </a:p>
          <a:p>
            <a:pPr marL="457200" lvl="0" indent="-323850" rtl="0">
              <a:spcBef>
                <a:spcPts val="0"/>
              </a:spcBef>
              <a:spcAft>
                <a:spcPts val="0"/>
              </a:spcAft>
              <a:buClr>
                <a:schemeClr val="dk1"/>
              </a:buClr>
              <a:buSzPts val="1500"/>
              <a:buChar char="-"/>
            </a:pPr>
            <a:r>
              <a:rPr lang="en-US" sz="1500">
                <a:solidFill>
                  <a:schemeClr val="dk1"/>
                </a:solidFill>
              </a:rPr>
              <a:t>Representatives from Hogwarts University must be available for the event to hold a post-event debrief discussion</a:t>
            </a:r>
            <a:endParaRPr sz="15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Shape 244"/>
          <p:cNvSpPr txBox="1"/>
          <p:nvPr/>
        </p:nvSpPr>
        <p:spPr>
          <a:xfrm rot="1118">
            <a:off x="3788850" y="953650"/>
            <a:ext cx="4614300" cy="5511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solidFill>
                  <a:schemeClr val="dk1"/>
                </a:solidFill>
              </a:rPr>
              <a:t>Debates:</a:t>
            </a:r>
            <a:endParaRPr sz="2200"/>
          </a:p>
        </p:txBody>
      </p:sp>
      <p:sp>
        <p:nvSpPr>
          <p:cNvPr id="245" name="Shape 245"/>
          <p:cNvSpPr txBox="1"/>
          <p:nvPr/>
        </p:nvSpPr>
        <p:spPr>
          <a:xfrm>
            <a:off x="2378550" y="1912325"/>
            <a:ext cx="7434900" cy="39588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1500">
                <a:solidFill>
                  <a:schemeClr val="dk1"/>
                </a:solidFill>
              </a:rPr>
              <a:t>Student organizations must have approval from the Director of Student Activities to hold debate</a:t>
            </a:r>
            <a:endParaRPr sz="1500">
              <a:solidFill>
                <a:schemeClr val="dk1"/>
              </a:solidFill>
            </a:endParaRPr>
          </a:p>
          <a:p>
            <a:pPr marL="0" lvl="0" indent="0" rtl="0">
              <a:spcBef>
                <a:spcPts val="0"/>
              </a:spcBef>
              <a:spcAft>
                <a:spcPts val="0"/>
              </a:spcAft>
              <a:buNone/>
            </a:pPr>
            <a:endParaRPr sz="1500">
              <a:solidFill>
                <a:schemeClr val="dk1"/>
              </a:solidFill>
            </a:endParaRPr>
          </a:p>
          <a:p>
            <a:pPr marL="457200" lvl="0" indent="-323850" rtl="0">
              <a:spcBef>
                <a:spcPts val="0"/>
              </a:spcBef>
              <a:spcAft>
                <a:spcPts val="0"/>
              </a:spcAft>
              <a:buClr>
                <a:schemeClr val="dk1"/>
              </a:buClr>
              <a:buSzPts val="1500"/>
              <a:buChar char="-"/>
            </a:pPr>
            <a:r>
              <a:rPr lang="en-US" sz="1500"/>
              <a:t>If political public figure is participating in debate, guidelines for “</a:t>
            </a:r>
            <a:r>
              <a:rPr lang="en-US" sz="1500" i="1"/>
              <a:t>Candidate/Political Speaker Appearance” </a:t>
            </a:r>
            <a:r>
              <a:rPr lang="en-US" sz="1500"/>
              <a:t>must be followed</a:t>
            </a:r>
            <a:endParaRPr sz="1500"/>
          </a:p>
          <a:p>
            <a:pPr marL="0" lvl="0" indent="0" rtl="0">
              <a:spcBef>
                <a:spcPts val="0"/>
              </a:spcBef>
              <a:spcAft>
                <a:spcPts val="0"/>
              </a:spcAft>
              <a:buNone/>
            </a:pPr>
            <a:endParaRPr sz="1500"/>
          </a:p>
          <a:p>
            <a:pPr marL="914400" lvl="1" indent="-323850" rtl="0">
              <a:spcBef>
                <a:spcPts val="0"/>
              </a:spcBef>
              <a:spcAft>
                <a:spcPts val="0"/>
              </a:spcAft>
              <a:buClr>
                <a:schemeClr val="dk1"/>
              </a:buClr>
              <a:buSzPts val="1500"/>
              <a:buChar char="-"/>
            </a:pPr>
            <a:r>
              <a:rPr lang="en-US" sz="1500"/>
              <a:t>Transcript of debate </a:t>
            </a:r>
            <a:endParaRPr sz="1500"/>
          </a:p>
          <a:p>
            <a:pPr marL="0" lvl="0" indent="0" rtl="0">
              <a:spcBef>
                <a:spcPts val="0"/>
              </a:spcBef>
              <a:spcAft>
                <a:spcPts val="0"/>
              </a:spcAft>
              <a:buNone/>
            </a:pPr>
            <a:endParaRPr sz="1500"/>
          </a:p>
          <a:p>
            <a:pPr marL="914400" lvl="1" indent="-323850" rtl="0">
              <a:spcBef>
                <a:spcPts val="0"/>
              </a:spcBef>
              <a:spcAft>
                <a:spcPts val="0"/>
              </a:spcAft>
              <a:buClr>
                <a:schemeClr val="dk1"/>
              </a:buClr>
              <a:buSzPts val="1500"/>
              <a:buChar char="-"/>
            </a:pPr>
            <a:r>
              <a:rPr lang="en-US" sz="1500"/>
              <a:t>Fundraising for political candidates is strictly prohibited</a:t>
            </a:r>
            <a:endParaRPr sz="1500">
              <a:solidFill>
                <a:schemeClr val="dk1"/>
              </a:solidFill>
            </a:endParaRPr>
          </a:p>
          <a:p>
            <a:pPr marL="0" lvl="0" indent="0" rtl="0">
              <a:spcBef>
                <a:spcPts val="0"/>
              </a:spcBef>
              <a:spcAft>
                <a:spcPts val="0"/>
              </a:spcAft>
              <a:buNone/>
            </a:pPr>
            <a:endParaRPr sz="1500">
              <a:solidFill>
                <a:schemeClr val="dk1"/>
              </a:solidFill>
            </a:endParaRPr>
          </a:p>
          <a:p>
            <a:pPr marL="914400" lvl="1" indent="-323850" rtl="0">
              <a:spcBef>
                <a:spcPts val="0"/>
              </a:spcBef>
              <a:spcAft>
                <a:spcPts val="0"/>
              </a:spcAft>
              <a:buClr>
                <a:schemeClr val="dk1"/>
              </a:buClr>
              <a:buSzPts val="1500"/>
              <a:buChar char="-"/>
            </a:pPr>
            <a:r>
              <a:rPr lang="en-US" sz="1500">
                <a:solidFill>
                  <a:schemeClr val="dk1"/>
                </a:solidFill>
              </a:rPr>
              <a:t>Transcript of debate must be presented to Director or Student Activities once the debate is complete to keep on official record</a:t>
            </a:r>
            <a:endParaRPr sz="1500">
              <a:solidFill>
                <a:schemeClr val="dk1"/>
              </a:solidFill>
            </a:endParaRPr>
          </a:p>
          <a:p>
            <a:pPr marL="457200" lvl="0" indent="0" rtl="0">
              <a:spcBef>
                <a:spcPts val="0"/>
              </a:spcBef>
              <a:spcAft>
                <a:spcPts val="0"/>
              </a:spcAft>
              <a:buNone/>
            </a:pPr>
            <a:endParaRPr sz="1500">
              <a:solidFill>
                <a:schemeClr val="dk1"/>
              </a:solidFill>
            </a:endParaRPr>
          </a:p>
          <a:p>
            <a:pPr marL="914400" lvl="1" indent="-323850" rtl="0">
              <a:spcBef>
                <a:spcPts val="0"/>
              </a:spcBef>
              <a:spcAft>
                <a:spcPts val="0"/>
              </a:spcAft>
              <a:buClr>
                <a:schemeClr val="dk1"/>
              </a:buClr>
              <a:buSzPts val="1500"/>
              <a:buChar char="-"/>
            </a:pPr>
            <a:r>
              <a:rPr lang="en-US" sz="1500">
                <a:solidFill>
                  <a:schemeClr val="dk1"/>
                </a:solidFill>
              </a:rPr>
              <a:t>Disclaimer must be provided on marketing materials, either electronic or printed</a:t>
            </a:r>
            <a:endParaRPr sz="15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Shape 250"/>
          <p:cNvSpPr txBox="1"/>
          <p:nvPr/>
        </p:nvSpPr>
        <p:spPr>
          <a:xfrm rot="-539796">
            <a:off x="1382007" y="1172654"/>
            <a:ext cx="4957286" cy="118948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Example Disclaimer for Electronic &amp; Print Materials</a:t>
            </a:r>
            <a:endParaRPr sz="3000"/>
          </a:p>
        </p:txBody>
      </p:sp>
      <p:sp>
        <p:nvSpPr>
          <p:cNvPr id="251" name="Shape 251"/>
          <p:cNvSpPr txBox="1"/>
          <p:nvPr/>
        </p:nvSpPr>
        <p:spPr>
          <a:xfrm>
            <a:off x="2966100" y="2933450"/>
            <a:ext cx="6259800" cy="26088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2000"/>
          </a:p>
          <a:p>
            <a:pPr marL="0" lvl="0" indent="0" algn="ctr" rtl="0">
              <a:spcBef>
                <a:spcPts val="0"/>
              </a:spcBef>
              <a:spcAft>
                <a:spcPts val="0"/>
              </a:spcAft>
              <a:buNone/>
            </a:pPr>
            <a:r>
              <a:rPr lang="en-US" sz="2000"/>
              <a:t>“</a:t>
            </a:r>
            <a:r>
              <a:rPr lang="en-US" sz="2300" i="1"/>
              <a:t>This event is not endorsed by, or supported by, the University of Hogwarts, or any of its subsidiaries or its affiliates. The University does not endorse this speaker, presentation, or any expressed viewpoint.”</a:t>
            </a:r>
            <a:endParaRPr sz="23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668000" y="823800"/>
            <a:ext cx="4127400" cy="12930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entury Gothic"/>
              <a:buNone/>
            </a:pPr>
            <a:r>
              <a:rPr lang="en-US" sz="4000" b="0" i="0" u="none" strike="noStrike" cap="none">
                <a:solidFill>
                  <a:schemeClr val="dk1"/>
                </a:solidFill>
                <a:latin typeface="Century Gothic"/>
                <a:ea typeface="Century Gothic"/>
                <a:cs typeface="Century Gothic"/>
                <a:sym typeface="Century Gothic"/>
              </a:rPr>
              <a:t>REFERENCES</a:t>
            </a:r>
            <a:endParaRPr sz="4000" b="0" i="0" u="none" strike="noStrike" cap="none">
              <a:solidFill>
                <a:schemeClr val="dk1"/>
              </a:solidFill>
              <a:latin typeface="Century Gothic"/>
              <a:ea typeface="Century Gothic"/>
              <a:cs typeface="Century Gothic"/>
              <a:sym typeface="Century Gothic"/>
            </a:endParaRPr>
          </a:p>
        </p:txBody>
      </p:sp>
      <p:sp>
        <p:nvSpPr>
          <p:cNvPr id="257" name="Shape 257"/>
          <p:cNvSpPr txBox="1">
            <a:spLocks noGrp="1"/>
          </p:cNvSpPr>
          <p:nvPr>
            <p:ph type="title"/>
          </p:nvPr>
        </p:nvSpPr>
        <p:spPr>
          <a:xfrm>
            <a:off x="1038750" y="2450475"/>
            <a:ext cx="10114500" cy="37992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Century Gothic"/>
              <a:buNone/>
            </a:pPr>
            <a:endParaRPr sz="1400"/>
          </a:p>
          <a:p>
            <a:pPr marL="0" marR="0" lvl="0" indent="0" algn="l" rtl="0">
              <a:lnSpc>
                <a:spcPct val="90000"/>
              </a:lnSpc>
              <a:spcBef>
                <a:spcPts val="0"/>
              </a:spcBef>
              <a:spcAft>
                <a:spcPts val="0"/>
              </a:spcAft>
              <a:buClr>
                <a:schemeClr val="dk1"/>
              </a:buClr>
              <a:buSzPts val="4000"/>
              <a:buFont typeface="Century Gothic"/>
              <a:buNone/>
            </a:pPr>
            <a:r>
              <a:rPr lang="en-US" sz="1400" u="sng">
                <a:solidFill>
                  <a:schemeClr val="hlink"/>
                </a:solidFill>
                <a:hlinkClick r:id="rId4"/>
              </a:rPr>
              <a:t>http://www.acenet.edu/news-room/Documents/Memo-Political-Campaigns-2016.pdf</a:t>
            </a:r>
            <a:endParaRPr sz="1400"/>
          </a:p>
          <a:p>
            <a:pPr marL="0" marR="0" lvl="0" indent="0" algn="l" rtl="0">
              <a:lnSpc>
                <a:spcPct val="90000"/>
              </a:lnSpc>
              <a:spcBef>
                <a:spcPts val="0"/>
              </a:spcBef>
              <a:spcAft>
                <a:spcPts val="0"/>
              </a:spcAft>
              <a:buClr>
                <a:schemeClr val="dk1"/>
              </a:buClr>
              <a:buSzPts val="4000"/>
              <a:buFont typeface="Century Gothic"/>
              <a:buNone/>
            </a:pPr>
            <a:r>
              <a:rPr lang="en-US" sz="1400" u="sng">
                <a:solidFill>
                  <a:schemeClr val="hlink"/>
                </a:solidFill>
                <a:hlinkClick r:id="rId5"/>
              </a:rPr>
              <a:t>http://www.studentaffairs.pitt.edu/wp-content/uploads/2017/03/Event-Scheduling-and-Protest-Guidelines_reformatted.pdf</a:t>
            </a:r>
            <a:endParaRPr sz="1400"/>
          </a:p>
          <a:p>
            <a:pPr marL="0" marR="0" lvl="0" indent="0" algn="l" rtl="0">
              <a:lnSpc>
                <a:spcPct val="90000"/>
              </a:lnSpc>
              <a:spcBef>
                <a:spcPts val="0"/>
              </a:spcBef>
              <a:spcAft>
                <a:spcPts val="0"/>
              </a:spcAft>
              <a:buClr>
                <a:schemeClr val="dk1"/>
              </a:buClr>
              <a:buSzPts val="4000"/>
              <a:buFont typeface="Century Gothic"/>
              <a:buNone/>
            </a:pPr>
            <a:r>
              <a:rPr lang="en-US" sz="1400" u="sng">
                <a:solidFill>
                  <a:schemeClr val="hlink"/>
                </a:solidFill>
                <a:hlinkClick r:id="rId6"/>
              </a:rPr>
              <a:t>https://issuu.com/scsu/docs/scsustuhandbook2017r2withlinks</a:t>
            </a:r>
            <a:endParaRPr sz="1400"/>
          </a:p>
          <a:p>
            <a:pPr marL="0" marR="0" lvl="0" indent="0" algn="l" rtl="0">
              <a:lnSpc>
                <a:spcPct val="90000"/>
              </a:lnSpc>
              <a:spcBef>
                <a:spcPts val="0"/>
              </a:spcBef>
              <a:spcAft>
                <a:spcPts val="0"/>
              </a:spcAft>
              <a:buClr>
                <a:schemeClr val="dk1"/>
              </a:buClr>
              <a:buSzPts val="4000"/>
              <a:buFont typeface="Century Gothic"/>
              <a:buNone/>
            </a:pPr>
            <a:r>
              <a:rPr lang="en-US" sz="1400" u="sng">
                <a:solidFill>
                  <a:schemeClr val="hlink"/>
                </a:solidFill>
                <a:hlinkClick r:id="rId7"/>
              </a:rPr>
              <a:t>https://www.ed.ac.uk/university-secretary-group/prevent-duty/external-speaker-assessment-form</a:t>
            </a:r>
            <a:endParaRPr sz="1400"/>
          </a:p>
          <a:p>
            <a:pPr marL="0" marR="0" lvl="0" indent="0" algn="l" rtl="0">
              <a:lnSpc>
                <a:spcPct val="90000"/>
              </a:lnSpc>
              <a:spcBef>
                <a:spcPts val="0"/>
              </a:spcBef>
              <a:spcAft>
                <a:spcPts val="0"/>
              </a:spcAft>
              <a:buClr>
                <a:schemeClr val="dk1"/>
              </a:buClr>
              <a:buSzPts val="4000"/>
              <a:buFont typeface="Century Gothic"/>
              <a:buNone/>
            </a:pPr>
            <a:r>
              <a:rPr lang="en-US" sz="1400" u="sng">
                <a:solidFill>
                  <a:schemeClr val="hlink"/>
                </a:solidFill>
                <a:hlinkClick r:id="rId8"/>
              </a:rPr>
              <a:t>http://www.universitiesuk.ac.uk/policy-and-analysis/reports/Documents/2013/external-speakers-in-higher-education-institutions.pdf</a:t>
            </a:r>
            <a:endParaRPr sz="1400"/>
          </a:p>
          <a:p>
            <a:pPr marL="0" marR="0" lvl="0" indent="0" algn="l" rtl="0">
              <a:lnSpc>
                <a:spcPct val="90000"/>
              </a:lnSpc>
              <a:spcBef>
                <a:spcPts val="0"/>
              </a:spcBef>
              <a:spcAft>
                <a:spcPts val="0"/>
              </a:spcAft>
              <a:buClr>
                <a:schemeClr val="dk1"/>
              </a:buClr>
              <a:buSzPts val="4000"/>
              <a:buFont typeface="Century Gothic"/>
              <a:buNone/>
            </a:pPr>
            <a:r>
              <a:rPr lang="en-US" sz="1400" u="sng">
                <a:solidFill>
                  <a:schemeClr val="hlink"/>
                </a:solidFill>
                <a:hlinkClick r:id="rId9"/>
              </a:rPr>
              <a:t>https://www.higheredjobs.com/Articles/articleDisplay.cfm?ID=1304</a:t>
            </a:r>
            <a:endParaRPr sz="1400"/>
          </a:p>
          <a:p>
            <a:pPr marL="0" marR="0" lvl="0" indent="0" algn="l" rtl="0">
              <a:lnSpc>
                <a:spcPct val="90000"/>
              </a:lnSpc>
              <a:spcBef>
                <a:spcPts val="0"/>
              </a:spcBef>
              <a:spcAft>
                <a:spcPts val="0"/>
              </a:spcAft>
              <a:buClr>
                <a:schemeClr val="dk1"/>
              </a:buClr>
              <a:buSzPts val="4000"/>
              <a:buFont typeface="Century Gothic"/>
              <a:buNone/>
            </a:pPr>
            <a:endParaRPr sz="1400"/>
          </a:p>
          <a:p>
            <a:pPr marL="0" marR="0" lvl="0" indent="0" algn="l" rtl="0">
              <a:lnSpc>
                <a:spcPct val="90000"/>
              </a:lnSpc>
              <a:spcBef>
                <a:spcPts val="0"/>
              </a:spcBef>
              <a:spcAft>
                <a:spcPts val="0"/>
              </a:spcAft>
              <a:buClr>
                <a:schemeClr val="dk1"/>
              </a:buClr>
              <a:buSzPts val="4000"/>
              <a:buFont typeface="Century Gothic"/>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325350" y="388850"/>
            <a:ext cx="3951600" cy="12930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entury Gothic"/>
              <a:buNone/>
            </a:pPr>
            <a:r>
              <a:rPr lang="en-US" sz="4000" b="0" i="0" u="none" strike="noStrike" cap="none">
                <a:solidFill>
                  <a:schemeClr val="dk1"/>
                </a:solidFill>
                <a:latin typeface="Century Gothic"/>
                <a:ea typeface="Century Gothic"/>
                <a:cs typeface="Century Gothic"/>
                <a:sym typeface="Century Gothic"/>
              </a:rPr>
              <a:t>MEET THE TEAM</a:t>
            </a:r>
            <a:endParaRPr sz="4000" b="0" i="0" u="none" strike="noStrike" cap="none">
              <a:solidFill>
                <a:schemeClr val="dk1"/>
              </a:solidFill>
              <a:latin typeface="Century Gothic"/>
              <a:ea typeface="Century Gothic"/>
              <a:cs typeface="Century Gothic"/>
              <a:sym typeface="Century Gothic"/>
            </a:endParaRPr>
          </a:p>
        </p:txBody>
      </p:sp>
      <p:grpSp>
        <p:nvGrpSpPr>
          <p:cNvPr id="151" name="Shape 151"/>
          <p:cNvGrpSpPr/>
          <p:nvPr/>
        </p:nvGrpSpPr>
        <p:grpSpPr>
          <a:xfrm>
            <a:off x="773" y="1924219"/>
            <a:ext cx="12190438" cy="4296472"/>
            <a:chOff x="773" y="637286"/>
            <a:chExt cx="12190438" cy="4296472"/>
          </a:xfrm>
        </p:grpSpPr>
        <p:sp>
          <p:nvSpPr>
            <p:cNvPr id="152" name="Shape 152"/>
            <p:cNvSpPr/>
            <p:nvPr/>
          </p:nvSpPr>
          <p:spPr>
            <a:xfrm>
              <a:off x="239136" y="895513"/>
              <a:ext cx="5720700" cy="1787700"/>
            </a:xfrm>
            <a:prstGeom prst="rect">
              <a:avLst/>
            </a:prstGeom>
            <a:solidFill>
              <a:schemeClr val="lt1">
                <a:alpha val="40000"/>
              </a:schemeClr>
            </a:solidFill>
            <a:ln w="9525" cap="flat" cmpd="sng">
              <a:solidFill>
                <a:srgbClr val="C4220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txBox="1"/>
            <p:nvPr/>
          </p:nvSpPr>
          <p:spPr>
            <a:xfrm>
              <a:off x="239136" y="895513"/>
              <a:ext cx="5720700" cy="178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1210875" tIns="72375" rIns="72375" bIns="72375" anchor="ctr" anchorCtr="0">
              <a:noAutofit/>
            </a:bodyPr>
            <a:lstStyle/>
            <a:p>
              <a:pPr marL="0" marR="0" lvl="0" indent="0" algn="l" rtl="0">
                <a:lnSpc>
                  <a:spcPct val="90000"/>
                </a:lnSpc>
                <a:spcBef>
                  <a:spcPts val="0"/>
                </a:spcBef>
                <a:spcAft>
                  <a:spcPts val="0"/>
                </a:spcAft>
                <a:buNone/>
              </a:pPr>
              <a:r>
                <a:rPr lang="en-US" sz="1900" b="0" i="0" u="none" strike="noStrike" cap="none">
                  <a:solidFill>
                    <a:schemeClr val="dk1"/>
                  </a:solidFill>
                  <a:latin typeface="Century Gothic"/>
                  <a:ea typeface="Century Gothic"/>
                  <a:cs typeface="Century Gothic"/>
                  <a:sym typeface="Century Gothic"/>
                </a:rPr>
                <a:t>Kate Lonardo</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2</a:t>
              </a:r>
              <a:r>
                <a:rPr lang="en-US" sz="1900" b="0" i="0" u="none" strike="noStrike" cap="none" baseline="30000">
                  <a:solidFill>
                    <a:schemeClr val="dk1"/>
                  </a:solidFill>
                  <a:latin typeface="Century Gothic"/>
                  <a:ea typeface="Century Gothic"/>
                  <a:cs typeface="Century Gothic"/>
                  <a:sym typeface="Century Gothic"/>
                </a:rPr>
                <a:t>nd</a:t>
              </a:r>
              <a:r>
                <a:rPr lang="en-US" sz="1900" b="0" i="0" u="none" strike="noStrike" cap="none">
                  <a:solidFill>
                    <a:schemeClr val="dk1"/>
                  </a:solidFill>
                  <a:latin typeface="Century Gothic"/>
                  <a:ea typeface="Century Gothic"/>
                  <a:cs typeface="Century Gothic"/>
                  <a:sym typeface="Century Gothic"/>
                </a:rPr>
                <a:t> Year Graduate Student</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Central Connecticut State University</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Team Leader*</a:t>
              </a:r>
              <a:endParaRPr sz="1900" b="0" i="0" u="none" strike="noStrike" cap="none">
                <a:solidFill>
                  <a:schemeClr val="dk1"/>
                </a:solidFill>
                <a:latin typeface="Century Gothic"/>
                <a:ea typeface="Century Gothic"/>
                <a:cs typeface="Century Gothic"/>
                <a:sym typeface="Century Gothic"/>
              </a:endParaRPr>
            </a:p>
          </p:txBody>
        </p:sp>
        <p:sp>
          <p:nvSpPr>
            <p:cNvPr id="154" name="Shape 154"/>
            <p:cNvSpPr/>
            <p:nvPr/>
          </p:nvSpPr>
          <p:spPr>
            <a:xfrm>
              <a:off x="773" y="637286"/>
              <a:ext cx="1251300" cy="1877100"/>
            </a:xfrm>
            <a:prstGeom prst="rect">
              <a:avLst/>
            </a:prstGeom>
            <a:solidFill>
              <a:srgbClr val="E4BAB9"/>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6470511" y="895513"/>
              <a:ext cx="5720700" cy="1787700"/>
            </a:xfrm>
            <a:prstGeom prst="rect">
              <a:avLst/>
            </a:prstGeom>
            <a:solidFill>
              <a:schemeClr val="lt1">
                <a:alpha val="40000"/>
              </a:schemeClr>
            </a:solidFill>
            <a:ln w="9525" cap="flat" cmpd="sng">
              <a:solidFill>
                <a:srgbClr val="C4220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p:nvPr/>
          </p:nvSpPr>
          <p:spPr>
            <a:xfrm>
              <a:off x="6470511" y="895513"/>
              <a:ext cx="5720700" cy="178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1210875" tIns="72375" rIns="72375" bIns="72375" anchor="ctr" anchorCtr="0">
              <a:noAutofit/>
            </a:bodyPr>
            <a:lstStyle/>
            <a:p>
              <a:pPr marL="0" marR="0" lvl="0" indent="0" algn="l" rtl="0">
                <a:lnSpc>
                  <a:spcPct val="90000"/>
                </a:lnSpc>
                <a:spcBef>
                  <a:spcPts val="0"/>
                </a:spcBef>
                <a:spcAft>
                  <a:spcPts val="0"/>
                </a:spcAft>
                <a:buNone/>
              </a:pPr>
              <a:r>
                <a:rPr lang="en-US" sz="1900" b="0" i="0" u="none" strike="noStrike" cap="none">
                  <a:solidFill>
                    <a:schemeClr val="dk1"/>
                  </a:solidFill>
                  <a:latin typeface="Century Gothic"/>
                  <a:ea typeface="Century Gothic"/>
                  <a:cs typeface="Century Gothic"/>
                  <a:sym typeface="Century Gothic"/>
                </a:rPr>
                <a:t>Rachael Mearman</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2</a:t>
              </a:r>
              <a:r>
                <a:rPr lang="en-US" sz="1900" b="0" i="0" u="none" strike="noStrike" cap="none" baseline="30000">
                  <a:solidFill>
                    <a:schemeClr val="dk1"/>
                  </a:solidFill>
                  <a:latin typeface="Century Gothic"/>
                  <a:ea typeface="Century Gothic"/>
                  <a:cs typeface="Century Gothic"/>
                  <a:sym typeface="Century Gothic"/>
                </a:rPr>
                <a:t>nd</a:t>
              </a:r>
              <a:r>
                <a:rPr lang="en-US" sz="1900" b="0" i="0" u="none" strike="noStrike" cap="none">
                  <a:solidFill>
                    <a:schemeClr val="dk1"/>
                  </a:solidFill>
                  <a:latin typeface="Century Gothic"/>
                  <a:ea typeface="Century Gothic"/>
                  <a:cs typeface="Century Gothic"/>
                  <a:sym typeface="Century Gothic"/>
                </a:rPr>
                <a:t> Year Graduate Student</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Central Connecticut State University</a:t>
              </a:r>
              <a:endParaRPr sz="1900" b="0" i="0" u="none" strike="noStrike" cap="none">
                <a:solidFill>
                  <a:schemeClr val="dk1"/>
                </a:solidFill>
                <a:latin typeface="Century Gothic"/>
                <a:ea typeface="Century Gothic"/>
                <a:cs typeface="Century Gothic"/>
                <a:sym typeface="Century Gothic"/>
              </a:endParaRPr>
            </a:p>
          </p:txBody>
        </p:sp>
        <p:sp>
          <p:nvSpPr>
            <p:cNvPr id="157" name="Shape 157"/>
            <p:cNvSpPr/>
            <p:nvPr/>
          </p:nvSpPr>
          <p:spPr>
            <a:xfrm>
              <a:off x="3354824" y="3146058"/>
              <a:ext cx="5720700" cy="1787700"/>
            </a:xfrm>
            <a:prstGeom prst="rect">
              <a:avLst/>
            </a:prstGeom>
            <a:solidFill>
              <a:schemeClr val="lt1">
                <a:alpha val="40000"/>
              </a:schemeClr>
            </a:solidFill>
            <a:ln w="9525" cap="flat" cmpd="sng">
              <a:solidFill>
                <a:srgbClr val="C4220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txBox="1"/>
            <p:nvPr/>
          </p:nvSpPr>
          <p:spPr>
            <a:xfrm>
              <a:off x="3354824" y="3146058"/>
              <a:ext cx="5720700" cy="178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1210875" tIns="72375" rIns="72375" bIns="72375" anchor="ctr" anchorCtr="0">
              <a:noAutofit/>
            </a:bodyPr>
            <a:lstStyle/>
            <a:p>
              <a:pPr marL="0" marR="0" lvl="0" indent="0" algn="l" rtl="0">
                <a:lnSpc>
                  <a:spcPct val="90000"/>
                </a:lnSpc>
                <a:spcBef>
                  <a:spcPts val="0"/>
                </a:spcBef>
                <a:spcAft>
                  <a:spcPts val="0"/>
                </a:spcAft>
                <a:buNone/>
              </a:pPr>
              <a:r>
                <a:rPr lang="en-US" sz="1900" b="0" i="0" u="none" strike="noStrike" cap="none">
                  <a:solidFill>
                    <a:schemeClr val="dk1"/>
                  </a:solidFill>
                  <a:latin typeface="Century Gothic"/>
                  <a:ea typeface="Century Gothic"/>
                  <a:cs typeface="Century Gothic"/>
                  <a:sym typeface="Century Gothic"/>
                </a:rPr>
                <a:t>Emma Walsh</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2</a:t>
              </a:r>
              <a:r>
                <a:rPr lang="en-US" sz="1900" b="0" i="0" u="none" strike="noStrike" cap="none" baseline="30000">
                  <a:solidFill>
                    <a:schemeClr val="dk1"/>
                  </a:solidFill>
                  <a:latin typeface="Century Gothic"/>
                  <a:ea typeface="Century Gothic"/>
                  <a:cs typeface="Century Gothic"/>
                  <a:sym typeface="Century Gothic"/>
                </a:rPr>
                <a:t>nd</a:t>
              </a:r>
              <a:r>
                <a:rPr lang="en-US" sz="1900" b="0" i="0" u="none" strike="noStrike" cap="none">
                  <a:solidFill>
                    <a:schemeClr val="dk1"/>
                  </a:solidFill>
                  <a:latin typeface="Century Gothic"/>
                  <a:ea typeface="Century Gothic"/>
                  <a:cs typeface="Century Gothic"/>
                  <a:sym typeface="Century Gothic"/>
                </a:rPr>
                <a:t> Year Graduate Student</a:t>
              </a:r>
              <a:endParaRPr/>
            </a:p>
            <a:p>
              <a:pPr marL="0" marR="0" lvl="0" indent="0" algn="l" rtl="0">
                <a:lnSpc>
                  <a:spcPct val="90000"/>
                </a:lnSpc>
                <a:spcBef>
                  <a:spcPts val="665"/>
                </a:spcBef>
                <a:spcAft>
                  <a:spcPts val="0"/>
                </a:spcAft>
                <a:buNone/>
              </a:pPr>
              <a:r>
                <a:rPr lang="en-US" sz="1900" b="0" i="0" u="none" strike="noStrike" cap="none">
                  <a:solidFill>
                    <a:schemeClr val="dk1"/>
                  </a:solidFill>
                  <a:latin typeface="Century Gothic"/>
                  <a:ea typeface="Century Gothic"/>
                  <a:cs typeface="Century Gothic"/>
                  <a:sym typeface="Century Gothic"/>
                </a:rPr>
                <a:t>Central Connecticut State University</a:t>
              </a:r>
              <a:endParaRPr sz="1900" b="0" i="0" u="none" strike="noStrike" cap="none">
                <a:solidFill>
                  <a:schemeClr val="dk1"/>
                </a:solidFill>
                <a:latin typeface="Century Gothic"/>
                <a:ea typeface="Century Gothic"/>
                <a:cs typeface="Century Gothic"/>
                <a:sym typeface="Century Gothic"/>
              </a:endParaRPr>
            </a:p>
          </p:txBody>
        </p:sp>
        <p:sp>
          <p:nvSpPr>
            <p:cNvPr id="159" name="Shape 159"/>
            <p:cNvSpPr/>
            <p:nvPr/>
          </p:nvSpPr>
          <p:spPr>
            <a:xfrm>
              <a:off x="3116460" y="2887831"/>
              <a:ext cx="1251300" cy="1877100"/>
            </a:xfrm>
            <a:prstGeom prst="rect">
              <a:avLst/>
            </a:prstGeom>
            <a:solidFill>
              <a:srgbClr val="E4BAB9"/>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6232148" y="637286"/>
              <a:ext cx="1251300" cy="1877100"/>
            </a:xfrm>
            <a:prstGeom prst="rect">
              <a:avLst/>
            </a:prstGeom>
            <a:solidFill>
              <a:srgbClr val="E4BAB9"/>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pic>
        <p:nvPicPr>
          <p:cNvPr id="161" name="Shape 161"/>
          <p:cNvPicPr preferRelativeResize="0"/>
          <p:nvPr/>
        </p:nvPicPr>
        <p:blipFill>
          <a:blip r:embed="rId4">
            <a:alphaModFix/>
          </a:blip>
          <a:stretch>
            <a:fillRect/>
          </a:stretch>
        </p:blipFill>
        <p:spPr>
          <a:xfrm>
            <a:off x="6195700" y="1905788"/>
            <a:ext cx="1330950" cy="1900425"/>
          </a:xfrm>
          <a:prstGeom prst="rect">
            <a:avLst/>
          </a:prstGeom>
          <a:noFill/>
          <a:ln>
            <a:noFill/>
          </a:ln>
        </p:spPr>
      </p:pic>
      <p:pic>
        <p:nvPicPr>
          <p:cNvPr id="162" name="Shape 162"/>
          <p:cNvPicPr preferRelativeResize="0"/>
          <p:nvPr/>
        </p:nvPicPr>
        <p:blipFill>
          <a:blip r:embed="rId5">
            <a:alphaModFix/>
          </a:blip>
          <a:stretch>
            <a:fillRect/>
          </a:stretch>
        </p:blipFill>
        <p:spPr>
          <a:xfrm>
            <a:off x="775" y="1924215"/>
            <a:ext cx="1271475" cy="1863572"/>
          </a:xfrm>
          <a:prstGeom prst="rect">
            <a:avLst/>
          </a:prstGeom>
          <a:noFill/>
          <a:ln>
            <a:noFill/>
          </a:ln>
        </p:spPr>
      </p:pic>
      <p:pic>
        <p:nvPicPr>
          <p:cNvPr id="163" name="Shape 163"/>
          <p:cNvPicPr preferRelativeResize="0"/>
          <p:nvPr/>
        </p:nvPicPr>
        <p:blipFill>
          <a:blip r:embed="rId6">
            <a:alphaModFix/>
          </a:blip>
          <a:stretch>
            <a:fillRect/>
          </a:stretch>
        </p:blipFill>
        <p:spPr>
          <a:xfrm>
            <a:off x="3062226" y="4135650"/>
            <a:ext cx="1330949" cy="20031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4182475" y="1173600"/>
            <a:ext cx="3369600" cy="7632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entury Gothic"/>
              <a:buNone/>
            </a:pPr>
            <a:r>
              <a:rPr lang="en-US" sz="4000" b="0" i="0" u="none" strike="noStrike" cap="none">
                <a:solidFill>
                  <a:schemeClr val="dk1"/>
                </a:solidFill>
                <a:latin typeface="Century Gothic"/>
                <a:ea typeface="Century Gothic"/>
                <a:cs typeface="Century Gothic"/>
                <a:sym typeface="Century Gothic"/>
              </a:rPr>
              <a:t>AGENDA</a:t>
            </a:r>
            <a:endParaRPr sz="4000" b="0" i="0" u="none" strike="noStrike" cap="none">
              <a:solidFill>
                <a:schemeClr val="dk1"/>
              </a:solidFill>
              <a:latin typeface="Century Gothic"/>
              <a:ea typeface="Century Gothic"/>
              <a:cs typeface="Century Gothic"/>
              <a:sym typeface="Century Gothic"/>
            </a:endParaRPr>
          </a:p>
        </p:txBody>
      </p:sp>
      <p:sp>
        <p:nvSpPr>
          <p:cNvPr id="169" name="Shape 169"/>
          <p:cNvSpPr txBox="1"/>
          <p:nvPr/>
        </p:nvSpPr>
        <p:spPr>
          <a:xfrm>
            <a:off x="4066825" y="2580150"/>
            <a:ext cx="3600900" cy="169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r>
              <a:rPr lang="en-US">
                <a:solidFill>
                  <a:schemeClr val="dk1"/>
                </a:solidFill>
              </a:rPr>
              <a:t>Charge &amp; Solution</a:t>
            </a: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Current Policies &amp; Challenges</a:t>
            </a: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Assessment Form</a:t>
            </a: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Life Cycle of Request</a:t>
            </a: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Community Safety</a:t>
            </a: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Designated Free Speech Spaces</a:t>
            </a: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Political Related Events Guidelines</a:t>
            </a:r>
            <a:endParaRPr>
              <a:solidFill>
                <a:schemeClr val="dk1"/>
              </a:solidFill>
            </a:endParaRPr>
          </a:p>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556700" y="1712450"/>
            <a:ext cx="2614200" cy="6774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b" anchorCtr="0">
            <a:noAutofit/>
          </a:bodyPr>
          <a:lstStyle/>
          <a:p>
            <a:pPr marL="0" lvl="0" indent="0" algn="ctr">
              <a:spcBef>
                <a:spcPts val="0"/>
              </a:spcBef>
              <a:spcAft>
                <a:spcPts val="0"/>
              </a:spcAft>
              <a:buNone/>
            </a:pPr>
            <a:r>
              <a:rPr lang="en-US"/>
              <a:t>Charge</a:t>
            </a:r>
            <a:endParaRPr/>
          </a:p>
        </p:txBody>
      </p:sp>
      <p:sp>
        <p:nvSpPr>
          <p:cNvPr id="175" name="Shape 175"/>
          <p:cNvSpPr txBox="1"/>
          <p:nvPr/>
        </p:nvSpPr>
        <p:spPr>
          <a:xfrm>
            <a:off x="992250" y="2757650"/>
            <a:ext cx="3743100" cy="11589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t>To revise the guidelines and processes for bringing  outside speakers and events to Hogwarts University to ensure community safety while still protecting the First Amendment</a:t>
            </a:r>
            <a:endParaRPr/>
          </a:p>
        </p:txBody>
      </p:sp>
      <p:sp>
        <p:nvSpPr>
          <p:cNvPr id="176" name="Shape 176"/>
          <p:cNvSpPr txBox="1"/>
          <p:nvPr/>
        </p:nvSpPr>
        <p:spPr>
          <a:xfrm>
            <a:off x="7830875" y="904550"/>
            <a:ext cx="2816400" cy="8079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4000">
                <a:latin typeface="Century Gothic"/>
                <a:ea typeface="Century Gothic"/>
                <a:cs typeface="Century Gothic"/>
                <a:sym typeface="Century Gothic"/>
              </a:rPr>
              <a:t>Solution</a:t>
            </a:r>
            <a:endParaRPr sz="4000">
              <a:latin typeface="Century Gothic"/>
              <a:ea typeface="Century Gothic"/>
              <a:cs typeface="Century Gothic"/>
              <a:sym typeface="Century Gothic"/>
            </a:endParaRPr>
          </a:p>
        </p:txBody>
      </p:sp>
      <p:sp>
        <p:nvSpPr>
          <p:cNvPr id="177" name="Shape 177"/>
          <p:cNvSpPr txBox="1"/>
          <p:nvPr/>
        </p:nvSpPr>
        <p:spPr>
          <a:xfrm>
            <a:off x="6963575" y="1896800"/>
            <a:ext cx="4551000" cy="27006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US"/>
              <a:t>For the Office of Student Involvement to hold a mandatory workshop once a semester for members of student organization executive board members as well as faculty and staff members that are interested in bringing an external speaker/event to campus</a:t>
            </a:r>
            <a:endParaRPr/>
          </a:p>
          <a:p>
            <a:pPr marL="914400" lvl="1" indent="-317500" rtl="0">
              <a:spcBef>
                <a:spcPts val="0"/>
              </a:spcBef>
              <a:spcAft>
                <a:spcPts val="0"/>
              </a:spcAft>
              <a:buSzPts val="1400"/>
              <a:buChar char="○"/>
            </a:pPr>
            <a:r>
              <a:rPr lang="en-US"/>
              <a:t>Topics covered will include:</a:t>
            </a:r>
            <a:endParaRPr/>
          </a:p>
          <a:p>
            <a:pPr marL="1371600" lvl="2" indent="-317500" rtl="0">
              <a:spcBef>
                <a:spcPts val="0"/>
              </a:spcBef>
              <a:spcAft>
                <a:spcPts val="0"/>
              </a:spcAft>
              <a:buSzPts val="1400"/>
              <a:buChar char="■"/>
            </a:pPr>
            <a:r>
              <a:rPr lang="en-US"/>
              <a:t>Assessment Form</a:t>
            </a:r>
            <a:endParaRPr/>
          </a:p>
          <a:p>
            <a:pPr marL="1371600" lvl="2" indent="-317500" rtl="0">
              <a:spcBef>
                <a:spcPts val="0"/>
              </a:spcBef>
              <a:spcAft>
                <a:spcPts val="0"/>
              </a:spcAft>
              <a:buSzPts val="1400"/>
              <a:buChar char="■"/>
            </a:pPr>
            <a:r>
              <a:rPr lang="en-US"/>
              <a:t>Life Cycle of Request</a:t>
            </a:r>
            <a:endParaRPr/>
          </a:p>
          <a:p>
            <a:pPr marL="1371600" lvl="2" indent="-317500" rtl="0">
              <a:spcBef>
                <a:spcPts val="0"/>
              </a:spcBef>
              <a:spcAft>
                <a:spcPts val="0"/>
              </a:spcAft>
              <a:buSzPts val="1400"/>
              <a:buChar char="■"/>
            </a:pPr>
            <a:r>
              <a:rPr lang="en-US"/>
              <a:t>Community Safety</a:t>
            </a:r>
            <a:endParaRPr/>
          </a:p>
          <a:p>
            <a:pPr marL="1371600" lvl="2" indent="-317500" rtl="0">
              <a:spcBef>
                <a:spcPts val="0"/>
              </a:spcBef>
              <a:spcAft>
                <a:spcPts val="0"/>
              </a:spcAft>
              <a:buSzPts val="1400"/>
              <a:buChar char="■"/>
            </a:pPr>
            <a:r>
              <a:rPr lang="en-US"/>
              <a:t>Designated Free Speech Spaces</a:t>
            </a:r>
            <a:endParaRPr/>
          </a:p>
          <a:p>
            <a:pPr marL="1371600" lvl="2" indent="-317500">
              <a:spcBef>
                <a:spcPts val="0"/>
              </a:spcBef>
              <a:spcAft>
                <a:spcPts val="0"/>
              </a:spcAft>
              <a:buSzPts val="1400"/>
              <a:buChar char="■"/>
            </a:pPr>
            <a:r>
              <a:rPr lang="en-US"/>
              <a:t>Political Speaker Guidelines</a:t>
            </a:r>
            <a:endParaRPr/>
          </a:p>
        </p:txBody>
      </p:sp>
      <p:sp>
        <p:nvSpPr>
          <p:cNvPr id="178" name="Shape 178"/>
          <p:cNvSpPr/>
          <p:nvPr/>
        </p:nvSpPr>
        <p:spPr>
          <a:xfrm>
            <a:off x="5189875" y="2977400"/>
            <a:ext cx="1224000" cy="618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072250" y="551375"/>
            <a:ext cx="4503600" cy="7140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b" anchorCtr="0">
            <a:noAutofit/>
          </a:bodyPr>
          <a:lstStyle/>
          <a:p>
            <a:pPr marL="0" lvl="0" indent="0" algn="ctr">
              <a:spcBef>
                <a:spcPts val="0"/>
              </a:spcBef>
              <a:spcAft>
                <a:spcPts val="0"/>
              </a:spcAft>
              <a:buNone/>
            </a:pPr>
            <a:r>
              <a:rPr lang="en-US"/>
              <a:t>Current Policies</a:t>
            </a:r>
            <a:endParaRPr/>
          </a:p>
        </p:txBody>
      </p:sp>
      <p:sp>
        <p:nvSpPr>
          <p:cNvPr id="184" name="Shape 184"/>
          <p:cNvSpPr txBox="1"/>
          <p:nvPr/>
        </p:nvSpPr>
        <p:spPr>
          <a:xfrm>
            <a:off x="1818125" y="1592300"/>
            <a:ext cx="8318100" cy="31371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US"/>
              <a:t>Student organizations, faculty, and staff are allowed to invite any speaker of their choosing</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Procedures surrounding bringing a guest speaker to campus include scheduling (to ensure that there are not any conflicts) and facilities (to ensure that the proper facilities are used) only</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It is to be made clear that the views expressed by the speaker are not endorsed by Hogwarts University</a:t>
            </a:r>
            <a:endParaRPr/>
          </a:p>
          <a:p>
            <a:pPr marL="0" lvl="0" indent="0">
              <a:spcBef>
                <a:spcPts val="0"/>
              </a:spcBef>
              <a:spcAft>
                <a:spcPts val="0"/>
              </a:spcAft>
              <a:buNone/>
            </a:pPr>
            <a:endParaRPr/>
          </a:p>
          <a:p>
            <a:pPr marL="0" lvl="0" indent="0">
              <a:spcBef>
                <a:spcPts val="0"/>
              </a:spcBef>
              <a:spcAft>
                <a:spcPts val="0"/>
              </a:spcAft>
              <a:buNone/>
            </a:pPr>
            <a:r>
              <a:rPr lang="en-US" b="1"/>
              <a:t>Challenges:</a:t>
            </a:r>
            <a:endParaRPr b="1"/>
          </a:p>
          <a:p>
            <a:pPr marL="457200" lvl="0" indent="-317500" rtl="0">
              <a:spcBef>
                <a:spcPts val="0"/>
              </a:spcBef>
              <a:spcAft>
                <a:spcPts val="0"/>
              </a:spcAft>
              <a:buSzPts val="1400"/>
              <a:buChar char="●"/>
            </a:pPr>
            <a:r>
              <a:rPr lang="en-US"/>
              <a:t>Community safety is not taken into consideration</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Outside speakers and event requests are not brought to the attention of the administration</a:t>
            </a:r>
            <a:endParaRPr/>
          </a:p>
          <a:p>
            <a:pPr marL="0" lvl="0" indent="0" rtl="0">
              <a:spcBef>
                <a:spcPts val="0"/>
              </a:spcBef>
              <a:spcAft>
                <a:spcPts val="0"/>
              </a:spcAft>
              <a:buNone/>
            </a:pPr>
            <a:endParaRPr/>
          </a:p>
          <a:p>
            <a:pPr marL="457200" lvl="0" indent="-317500">
              <a:spcBef>
                <a:spcPts val="0"/>
              </a:spcBef>
              <a:spcAft>
                <a:spcPts val="0"/>
              </a:spcAft>
              <a:buSzPts val="1400"/>
              <a:buChar char="●"/>
            </a:pPr>
            <a:r>
              <a:rPr lang="en-US"/>
              <a:t>There are not designated spaces for outside speakers and events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Shape 189"/>
          <p:cNvSpPr txBox="1"/>
          <p:nvPr/>
        </p:nvSpPr>
        <p:spPr>
          <a:xfrm>
            <a:off x="5520200" y="568800"/>
            <a:ext cx="6045900" cy="57204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r>
              <a:rPr lang="en-US" sz="1800" b="1"/>
              <a:t>Event/External Speaker Request Form</a:t>
            </a:r>
            <a:endParaRPr/>
          </a:p>
          <a:p>
            <a:pPr marL="0" lvl="0" indent="0">
              <a:spcBef>
                <a:spcPts val="0"/>
              </a:spcBef>
              <a:spcAft>
                <a:spcPts val="0"/>
              </a:spcAft>
              <a:buNone/>
            </a:pPr>
            <a:endParaRPr/>
          </a:p>
          <a:p>
            <a:pPr marL="0" lvl="0" indent="0">
              <a:spcBef>
                <a:spcPts val="0"/>
              </a:spcBef>
              <a:spcAft>
                <a:spcPts val="0"/>
              </a:spcAft>
              <a:buNone/>
            </a:pPr>
            <a:r>
              <a:rPr lang="en-US" b="1"/>
              <a:t>Who:</a:t>
            </a:r>
            <a:r>
              <a:rPr lang="en-US"/>
              <a:t>	Is there planned to be a speaker at the event?	Yes/No</a:t>
            </a:r>
            <a:endParaRPr/>
          </a:p>
          <a:p>
            <a:pPr marL="914400" lvl="0" indent="0" rtl="0">
              <a:spcBef>
                <a:spcPts val="0"/>
              </a:spcBef>
              <a:spcAft>
                <a:spcPts val="0"/>
              </a:spcAft>
              <a:buNone/>
            </a:pPr>
            <a:endParaRPr/>
          </a:p>
          <a:p>
            <a:pPr marL="914400" lvl="0" indent="0" rtl="0">
              <a:spcBef>
                <a:spcPts val="0"/>
              </a:spcBef>
              <a:spcAft>
                <a:spcPts val="0"/>
              </a:spcAft>
              <a:buNone/>
            </a:pPr>
            <a:r>
              <a:rPr lang="en-US"/>
              <a:t>Is the speaker considered to be controversial with regards to their reputation, political views, religious views?	Yes/No</a:t>
            </a:r>
            <a:endParaRPr/>
          </a:p>
          <a:p>
            <a:pPr marL="0" lvl="0" indent="0">
              <a:spcBef>
                <a:spcPts val="0"/>
              </a:spcBef>
              <a:spcAft>
                <a:spcPts val="0"/>
              </a:spcAft>
              <a:buNone/>
            </a:pPr>
            <a:r>
              <a:rPr lang="en-US"/>
              <a:t>		</a:t>
            </a:r>
            <a:endParaRPr/>
          </a:p>
          <a:p>
            <a:pPr marL="457200" lvl="0" indent="457200">
              <a:spcBef>
                <a:spcPts val="0"/>
              </a:spcBef>
              <a:spcAft>
                <a:spcPts val="0"/>
              </a:spcAft>
              <a:buNone/>
            </a:pPr>
            <a:r>
              <a:rPr lang="en-US"/>
              <a:t>Is the audience restricted to University of Hogwarts students </a:t>
            </a:r>
            <a:endParaRPr/>
          </a:p>
          <a:p>
            <a:pPr marL="457200" lvl="0" indent="457200">
              <a:spcBef>
                <a:spcPts val="0"/>
              </a:spcBef>
              <a:spcAft>
                <a:spcPts val="0"/>
              </a:spcAft>
              <a:buNone/>
            </a:pPr>
            <a:r>
              <a:rPr lang="en-US"/>
              <a:t>and staff only?							Yes/No</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US" b="1"/>
              <a:t>What:</a:t>
            </a:r>
            <a:r>
              <a:rPr lang="en-US"/>
              <a:t> Is the topic potentially controversial?	Yes/No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US" b="1"/>
              <a:t>Where:</a:t>
            </a:r>
            <a:r>
              <a:rPr lang="en-US"/>
              <a:t> 	On which designated free speech space would you like to hold </a:t>
            </a:r>
            <a:endParaRPr/>
          </a:p>
          <a:p>
            <a:pPr marL="457200" lvl="0" indent="457200">
              <a:spcBef>
                <a:spcPts val="0"/>
              </a:spcBef>
              <a:spcAft>
                <a:spcPts val="0"/>
              </a:spcAft>
              <a:buNone/>
            </a:pPr>
            <a:r>
              <a:rPr lang="en-US"/>
              <a:t>this event? ________________</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US" b="1"/>
              <a:t>When:</a:t>
            </a:r>
            <a:r>
              <a:rPr lang="en-US"/>
              <a:t> What date and time would this event be held?  _______________		</a:t>
            </a:r>
            <a:endParaRPr/>
          </a:p>
          <a:p>
            <a:pPr marL="0" lvl="0" indent="0">
              <a:spcBef>
                <a:spcPts val="0"/>
              </a:spcBef>
              <a:spcAft>
                <a:spcPts val="0"/>
              </a:spcAft>
              <a:buNone/>
            </a:pPr>
            <a:endParaRPr/>
          </a:p>
          <a:p>
            <a:pPr marL="0" lvl="0" indent="0">
              <a:spcBef>
                <a:spcPts val="0"/>
              </a:spcBef>
              <a:spcAft>
                <a:spcPts val="0"/>
              </a:spcAft>
              <a:buNone/>
            </a:pPr>
            <a:r>
              <a:rPr lang="en-US" b="1"/>
              <a:t>Why:</a:t>
            </a:r>
            <a:r>
              <a:rPr lang="en-US"/>
              <a:t>	Please explain the benefits this event and/or speaker can bring to </a:t>
            </a:r>
            <a:endParaRPr/>
          </a:p>
          <a:p>
            <a:pPr marL="0" lvl="0" indent="457200">
              <a:spcBef>
                <a:spcPts val="0"/>
              </a:spcBef>
              <a:spcAft>
                <a:spcPts val="0"/>
              </a:spcAft>
              <a:buNone/>
            </a:pPr>
            <a:r>
              <a:rPr lang="en-US"/>
              <a:t>Hogwarts University. _____________________________________</a:t>
            </a:r>
            <a:endParaRPr/>
          </a:p>
        </p:txBody>
      </p:sp>
      <p:sp>
        <p:nvSpPr>
          <p:cNvPr id="190" name="Shape 190"/>
          <p:cNvSpPr txBox="1"/>
          <p:nvPr/>
        </p:nvSpPr>
        <p:spPr>
          <a:xfrm rot="-1164842">
            <a:off x="812299" y="1999755"/>
            <a:ext cx="3630951" cy="1277497"/>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4000"/>
              <a:t>Assessment Form:</a:t>
            </a:r>
            <a:endParaRPr sz="4000"/>
          </a:p>
        </p:txBody>
      </p:sp>
      <p:sp>
        <p:nvSpPr>
          <p:cNvPr id="191" name="Shape 191"/>
          <p:cNvSpPr txBox="1"/>
          <p:nvPr/>
        </p:nvSpPr>
        <p:spPr>
          <a:xfrm>
            <a:off x="874050" y="3966875"/>
            <a:ext cx="3664200" cy="10422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t>*To be completed by a university faculty, staff, or student organization executive board member 2 weeks prior to an expected event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Shape 196"/>
          <p:cNvSpPr txBox="1"/>
          <p:nvPr/>
        </p:nvSpPr>
        <p:spPr>
          <a:xfrm>
            <a:off x="4911450" y="1620150"/>
            <a:ext cx="6934800" cy="361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t>University Student Involvement Office makes the first decision:</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US" b="1"/>
              <a:t>Acceptable:</a:t>
            </a:r>
            <a:r>
              <a:rPr lang="en-US"/>
              <a:t>	The topic is uncontroversial and there are no controversial speakers</a:t>
            </a:r>
            <a:endParaRPr/>
          </a:p>
          <a:p>
            <a:pPr marL="0" lvl="0" indent="0">
              <a:spcBef>
                <a:spcPts val="0"/>
              </a:spcBef>
              <a:spcAft>
                <a:spcPts val="0"/>
              </a:spcAft>
              <a:buNone/>
            </a:pPr>
            <a:r>
              <a:rPr lang="en-US"/>
              <a:t>			</a:t>
            </a:r>
            <a:endParaRPr/>
          </a:p>
          <a:p>
            <a:pPr marL="1371600" lvl="0" indent="0">
              <a:spcBef>
                <a:spcPts val="0"/>
              </a:spcBef>
              <a:spcAft>
                <a:spcPts val="0"/>
              </a:spcAft>
              <a:buNone/>
            </a:pPr>
            <a:r>
              <a:rPr lang="en-US"/>
              <a:t>The topic is controversial but the audience is Hogwarts University staff only</a:t>
            </a:r>
            <a:endParaRPr/>
          </a:p>
          <a:p>
            <a:pPr marL="0" lvl="0" indent="0">
              <a:spcBef>
                <a:spcPts val="0"/>
              </a:spcBef>
              <a:spcAft>
                <a:spcPts val="0"/>
              </a:spcAft>
              <a:buNone/>
            </a:pPr>
            <a:endParaRPr/>
          </a:p>
          <a:p>
            <a:pPr marL="0" lvl="0" indent="0">
              <a:spcBef>
                <a:spcPts val="0"/>
              </a:spcBef>
              <a:spcAft>
                <a:spcPts val="0"/>
              </a:spcAft>
              <a:buNone/>
            </a:pPr>
            <a:r>
              <a:rPr lang="en-US" b="1"/>
              <a:t>Unacceptable:</a:t>
            </a:r>
            <a:r>
              <a:rPr lang="en-US"/>
              <a:t>	The topic is controversial and the event is open to the public</a:t>
            </a:r>
            <a:endParaRPr/>
          </a:p>
          <a:p>
            <a:pPr marL="0" lvl="0" indent="0">
              <a:spcBef>
                <a:spcPts val="0"/>
              </a:spcBef>
              <a:spcAft>
                <a:spcPts val="0"/>
              </a:spcAft>
              <a:buNone/>
            </a:pPr>
            <a:endParaRPr/>
          </a:p>
          <a:p>
            <a:pPr marL="0" lvl="0" indent="0">
              <a:spcBef>
                <a:spcPts val="0"/>
              </a:spcBef>
              <a:spcAft>
                <a:spcPts val="0"/>
              </a:spcAft>
              <a:buNone/>
            </a:pPr>
            <a:r>
              <a:rPr lang="en-US"/>
              <a:t>			The topic is controversial and the speaker is controversial</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US"/>
              <a:t>All unacceptable events/external speakers are referred on to the University Special Events Committee for review.</a:t>
            </a:r>
            <a:endParaRPr/>
          </a:p>
        </p:txBody>
      </p:sp>
      <p:sp>
        <p:nvSpPr>
          <p:cNvPr id="197" name="Shape 197"/>
          <p:cNvSpPr txBox="1"/>
          <p:nvPr/>
        </p:nvSpPr>
        <p:spPr>
          <a:xfrm rot="-1164842">
            <a:off x="991149" y="2888743"/>
            <a:ext cx="3630951" cy="1342114"/>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t>Life Cycle of Request:</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Shape 202"/>
          <p:cNvSpPr txBox="1"/>
          <p:nvPr/>
        </p:nvSpPr>
        <p:spPr>
          <a:xfrm>
            <a:off x="4945075" y="2436900"/>
            <a:ext cx="6934800" cy="22458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r>
              <a:rPr lang="en-US">
                <a:solidFill>
                  <a:schemeClr val="dk1"/>
                </a:solidFill>
              </a:rPr>
              <a:t>Hogwarts University must bear the obligation to ensure conditions of peaceful discussion</a:t>
            </a:r>
            <a:endParaRPr>
              <a:solidFill>
                <a:schemeClr val="dk1"/>
              </a:solidFill>
            </a:endParaRPr>
          </a:p>
          <a:p>
            <a:pPr marL="0" lvl="0" indent="0" rtl="0">
              <a:spcBef>
                <a:spcPts val="0"/>
              </a:spcBef>
              <a:spcAft>
                <a:spcPts val="0"/>
              </a:spcAft>
              <a:buNone/>
            </a:pPr>
            <a:endParaRPr>
              <a:solidFill>
                <a:schemeClr val="dk1"/>
              </a:solidFill>
            </a:endParaRPr>
          </a:p>
          <a:p>
            <a:pPr marL="457200" lvl="0" indent="-317500" rtl="0">
              <a:spcBef>
                <a:spcPts val="0"/>
              </a:spcBef>
              <a:spcAft>
                <a:spcPts val="0"/>
              </a:spcAft>
              <a:buClr>
                <a:schemeClr val="dk1"/>
              </a:buClr>
              <a:buSzPts val="1400"/>
              <a:buChar char="●"/>
            </a:pPr>
            <a:r>
              <a:rPr lang="en-US"/>
              <a:t>Hogwarts University safety officers will handle safety and security needs. All officers have the authorization to make arrest in accordance with local, state, and federal regulations. </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US"/>
              <a:t>Local and town police services will be notified of controversial speakers/events</a:t>
            </a:r>
            <a:endParaRPr/>
          </a:p>
          <a:p>
            <a:pPr marL="0" lvl="0" indent="0" rtl="0">
              <a:spcBef>
                <a:spcPts val="0"/>
              </a:spcBef>
              <a:spcAft>
                <a:spcPts val="0"/>
              </a:spcAft>
              <a:buNone/>
            </a:pPr>
            <a:endParaRPr/>
          </a:p>
        </p:txBody>
      </p:sp>
      <p:sp>
        <p:nvSpPr>
          <p:cNvPr id="203" name="Shape 203"/>
          <p:cNvSpPr txBox="1"/>
          <p:nvPr/>
        </p:nvSpPr>
        <p:spPr>
          <a:xfrm rot="-1164842">
            <a:off x="654974" y="2888743"/>
            <a:ext cx="3630951" cy="1342114"/>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t>Community Safety</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4911450" y="1620150"/>
            <a:ext cx="6934800" cy="3617700"/>
          </a:xfrm>
          <a:prstGeom prst="rect">
            <a:avLst/>
          </a:prstGeom>
          <a:solidFill>
            <a:srgbClr val="FCE5CD"/>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Attendees will be informed of policies to stay safe at a public demonstration:</a:t>
            </a:r>
            <a:endParaRPr>
              <a:solidFill>
                <a:schemeClr val="dk1"/>
              </a:solidFill>
            </a:endParaRPr>
          </a:p>
          <a:p>
            <a:pPr marL="0" lvl="0" indent="0" rtl="0">
              <a:spcBef>
                <a:spcPts val="0"/>
              </a:spcBef>
              <a:spcAft>
                <a:spcPts val="0"/>
              </a:spcAft>
              <a:buNone/>
            </a:pPr>
            <a:endParaRPr>
              <a:solidFill>
                <a:schemeClr val="dk1"/>
              </a:solidFill>
            </a:endParaRPr>
          </a:p>
          <a:p>
            <a:pPr marL="914400" lvl="1" indent="-317500" rtl="0">
              <a:spcBef>
                <a:spcPts val="0"/>
              </a:spcBef>
              <a:spcAft>
                <a:spcPts val="0"/>
              </a:spcAft>
              <a:buClr>
                <a:schemeClr val="dk1"/>
              </a:buClr>
              <a:buSzPts val="1400"/>
              <a:buChar char="○"/>
            </a:pPr>
            <a:r>
              <a:rPr lang="en-US">
                <a:solidFill>
                  <a:schemeClr val="dk1"/>
                </a:solidFill>
              </a:rPr>
              <a:t>Planning safe routes to and from the demonstration</a:t>
            </a:r>
            <a:endParaRPr>
              <a:solidFill>
                <a:schemeClr val="dk1"/>
              </a:solidFill>
            </a:endParaRPr>
          </a:p>
          <a:p>
            <a:pPr marL="457200" lvl="0" indent="0" rtl="0">
              <a:spcBef>
                <a:spcPts val="0"/>
              </a:spcBef>
              <a:spcAft>
                <a:spcPts val="0"/>
              </a:spcAft>
              <a:buNone/>
            </a:pPr>
            <a:endParaRPr>
              <a:solidFill>
                <a:schemeClr val="dk1"/>
              </a:solidFill>
            </a:endParaRPr>
          </a:p>
          <a:p>
            <a:pPr marL="914400" lvl="1" indent="-317500" rtl="0">
              <a:spcBef>
                <a:spcPts val="0"/>
              </a:spcBef>
              <a:spcAft>
                <a:spcPts val="0"/>
              </a:spcAft>
              <a:buClr>
                <a:schemeClr val="dk1"/>
              </a:buClr>
              <a:buSzPts val="1400"/>
              <a:buChar char="○"/>
            </a:pPr>
            <a:r>
              <a:rPr lang="en-US">
                <a:solidFill>
                  <a:schemeClr val="dk1"/>
                </a:solidFill>
              </a:rPr>
              <a:t>Always bring a partner and plan to meet if separated</a:t>
            </a:r>
            <a:endParaRPr>
              <a:solidFill>
                <a:schemeClr val="dk1"/>
              </a:solidFill>
            </a:endParaRPr>
          </a:p>
          <a:p>
            <a:pPr marL="457200" lvl="0" indent="0" rtl="0">
              <a:spcBef>
                <a:spcPts val="0"/>
              </a:spcBef>
              <a:spcAft>
                <a:spcPts val="0"/>
              </a:spcAft>
              <a:buNone/>
            </a:pPr>
            <a:endParaRPr>
              <a:solidFill>
                <a:schemeClr val="dk1"/>
              </a:solidFill>
            </a:endParaRPr>
          </a:p>
          <a:p>
            <a:pPr marL="914400" lvl="1" indent="-317500" rtl="0">
              <a:spcBef>
                <a:spcPts val="0"/>
              </a:spcBef>
              <a:spcAft>
                <a:spcPts val="0"/>
              </a:spcAft>
              <a:buClr>
                <a:schemeClr val="dk1"/>
              </a:buClr>
              <a:buSzPts val="1400"/>
              <a:buChar char="○"/>
            </a:pPr>
            <a:r>
              <a:rPr lang="en-US">
                <a:solidFill>
                  <a:schemeClr val="dk1"/>
                </a:solidFill>
              </a:rPr>
              <a:t>Be prepared for unpredictable events </a:t>
            </a:r>
            <a:endParaRPr>
              <a:solidFill>
                <a:schemeClr val="dk1"/>
              </a:solidFill>
            </a:endParaRPr>
          </a:p>
          <a:p>
            <a:pPr marL="457200" lvl="0" indent="0" rtl="0">
              <a:spcBef>
                <a:spcPts val="0"/>
              </a:spcBef>
              <a:spcAft>
                <a:spcPts val="0"/>
              </a:spcAft>
              <a:buNone/>
            </a:pPr>
            <a:endParaRPr>
              <a:solidFill>
                <a:schemeClr val="dk1"/>
              </a:solidFill>
            </a:endParaRPr>
          </a:p>
          <a:p>
            <a:pPr marL="914400" lvl="1" indent="-317500" rtl="0">
              <a:spcBef>
                <a:spcPts val="0"/>
              </a:spcBef>
              <a:spcAft>
                <a:spcPts val="0"/>
              </a:spcAft>
              <a:buClr>
                <a:schemeClr val="dk1"/>
              </a:buClr>
              <a:buSzPts val="1400"/>
              <a:buChar char="○"/>
            </a:pPr>
            <a:r>
              <a:rPr lang="en-US">
                <a:solidFill>
                  <a:schemeClr val="dk1"/>
                </a:solidFill>
              </a:rPr>
              <a:t>Be knowledgeable of crowd safety</a:t>
            </a:r>
            <a:endParaRPr>
              <a:solidFill>
                <a:schemeClr val="dk1"/>
              </a:solidFill>
            </a:endParaRPr>
          </a:p>
          <a:p>
            <a:pPr marL="457200" lvl="0" indent="0" rtl="0">
              <a:spcBef>
                <a:spcPts val="0"/>
              </a:spcBef>
              <a:spcAft>
                <a:spcPts val="0"/>
              </a:spcAft>
              <a:buNone/>
            </a:pPr>
            <a:endParaRPr/>
          </a:p>
          <a:p>
            <a:pPr marL="0" lvl="0" indent="0" rtl="0">
              <a:spcBef>
                <a:spcPts val="0"/>
              </a:spcBef>
              <a:spcAft>
                <a:spcPts val="0"/>
              </a:spcAft>
              <a:buNone/>
            </a:pPr>
            <a:endParaRPr/>
          </a:p>
        </p:txBody>
      </p:sp>
      <p:sp>
        <p:nvSpPr>
          <p:cNvPr id="209" name="Shape 209"/>
          <p:cNvSpPr txBox="1"/>
          <p:nvPr/>
        </p:nvSpPr>
        <p:spPr>
          <a:xfrm rot="-1164842">
            <a:off x="991149" y="2888743"/>
            <a:ext cx="3630951" cy="1342114"/>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t>Attendees</a:t>
            </a:r>
            <a:endParaRPr sz="4000"/>
          </a:p>
          <a:p>
            <a:pPr marL="0" lvl="0" indent="0" algn="ctr" rtl="0">
              <a:spcBef>
                <a:spcPts val="0"/>
              </a:spcBef>
              <a:spcAft>
                <a:spcPts val="0"/>
              </a:spcAft>
              <a:buNone/>
            </a:pPr>
            <a:r>
              <a:rPr lang="en-US" sz="4000"/>
              <a:t>Protocol</a:t>
            </a:r>
            <a:endParaRPr sz="4000"/>
          </a:p>
        </p:txBody>
      </p:sp>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842</Words>
  <Application>Microsoft Macintosh PowerPoint</Application>
  <PresentationFormat>Widescreen</PresentationFormat>
  <Paragraphs>183</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Vapor Trail</vt:lpstr>
      <vt:lpstr>OUTSIDE SPEAKERS AND EVENTS:  GUIDELINES FOR  HOGWARTS UNIVERSITY</vt:lpstr>
      <vt:lpstr>MEET THE TEAM</vt:lpstr>
      <vt:lpstr>AGENDA</vt:lpstr>
      <vt:lpstr>Charge</vt:lpstr>
      <vt:lpstr>Current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SPEAKERS AND EVENTS:  GUIDELINES FOR  HOGWARTS UNIVERSITY</dc:title>
  <cp:lastModifiedBy>Microsoft Office User</cp:lastModifiedBy>
  <cp:revision>1</cp:revision>
  <dcterms:modified xsi:type="dcterms:W3CDTF">2018-02-21T23:53:03Z</dcterms:modified>
</cp:coreProperties>
</file>