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7"/>
    <p:restoredTop sz="94691"/>
  </p:normalViewPr>
  <p:slideViewPr>
    <p:cSldViewPr snapToGrid="0" snapToObjects="1">
      <p:cViewPr varScale="1">
        <p:scale>
          <a:sx n="111" d="100"/>
          <a:sy n="111" d="100"/>
        </p:scale>
        <p:origin x="11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tandards.cas.edu/getpdf.cfm?PDF=D87A29DC-D1D6-D014-83AA8667902C480B"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u="sng">
                <a:solidFill>
                  <a:schemeClr val="hlink"/>
                </a:solidFill>
                <a:hlinkClick r:id="rId3"/>
              </a:rPr>
              <a:t>http://standards.cas.edu/getpdf.cfm?PDF=D87A29DC-D1D6-D014-83AA8667902C480B</a:t>
            </a:r>
            <a:endParaRPr sz="1400">
              <a:solidFill>
                <a:schemeClr val="dk2"/>
              </a:solidFill>
            </a:endParaRPr>
          </a:p>
          <a:p>
            <a:pPr marL="0" marR="0" lvl="0" indent="0" algn="l" rtl="0">
              <a:lnSpc>
                <a:spcPct val="115000"/>
              </a:lnSpc>
              <a:spcBef>
                <a:spcPts val="1600"/>
              </a:spcBef>
              <a:spcAft>
                <a:spcPts val="0"/>
              </a:spcAft>
              <a:buNone/>
            </a:pPr>
            <a:endParaRPr sz="1400">
              <a:solidFill>
                <a:schemeClr val="dk2"/>
              </a:solidFill>
            </a:endParaRPr>
          </a:p>
          <a:p>
            <a:pPr marL="457200" lvl="0" indent="0" rtl="0">
              <a:lnSpc>
                <a:spcPct val="115000"/>
              </a:lnSpc>
              <a:spcBef>
                <a:spcPts val="1600"/>
              </a:spcBef>
              <a:spcAft>
                <a:spcPts val="0"/>
              </a:spcAft>
              <a:buClr>
                <a:schemeClr val="dk1"/>
              </a:buClr>
              <a:buSzPts val="1100"/>
              <a:buFont typeface="Arial"/>
              <a:buNone/>
            </a:pPr>
            <a:endParaRPr sz="1200">
              <a:solidFill>
                <a:schemeClr val="dk2"/>
              </a:solidFill>
            </a:endParaRPr>
          </a:p>
          <a:p>
            <a:pPr marL="0" lvl="0" indent="0" rtl="0">
              <a:spcBef>
                <a:spcPts val="16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9333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Shape 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271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B61BEF0D-F0BB-DE4B-95CE-6DB70DBA9567}" type="datetimeFigureOut">
              <a:rPr lang="en-US" dirty="0"/>
              <a:pPr/>
              <a:t>2/21/18</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2/21/18</a:t>
            </a:fld>
            <a:endParaRPr lang="en-US" dirty="0"/>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pPr marL="0" lvl="0" indent="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2901310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Western Michigan University</a:t>
            </a:r>
            <a:endParaRPr/>
          </a:p>
        </p:txBody>
      </p:sp>
      <p:sp>
        <p:nvSpPr>
          <p:cNvPr id="67" name="Shape 67"/>
          <p:cNvSpPr txBox="1">
            <a:spLocks noGrp="1"/>
          </p:cNvSpPr>
          <p:nvPr>
            <p:ph type="subTitle" idx="1"/>
          </p:nvPr>
        </p:nvSpPr>
        <p:spPr>
          <a:xfrm>
            <a:off x="2136750" y="2653389"/>
            <a:ext cx="4870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Taylor Berry</a:t>
            </a:r>
            <a:endParaRPr/>
          </a:p>
          <a:p>
            <a:pPr marL="0" lvl="0" indent="0">
              <a:spcBef>
                <a:spcPts val="0"/>
              </a:spcBef>
              <a:spcAft>
                <a:spcPts val="0"/>
              </a:spcAft>
              <a:buNone/>
            </a:pPr>
            <a:r>
              <a:rPr lang="en"/>
              <a:t>Elyse Hogan</a:t>
            </a:r>
            <a:endParaRPr/>
          </a:p>
          <a:p>
            <a:pPr marL="0" lvl="0" indent="0">
              <a:spcBef>
                <a:spcPts val="0"/>
              </a:spcBef>
              <a:spcAft>
                <a:spcPts val="0"/>
              </a:spcAft>
              <a:buNone/>
            </a:pPr>
            <a:r>
              <a:rPr lang="en"/>
              <a:t>Lehman Robinson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Outcomes at the University</a:t>
            </a:r>
            <a:endParaRPr/>
          </a:p>
          <a:p>
            <a:pPr marL="0" lvl="0" indent="0" rtl="0">
              <a:spcBef>
                <a:spcPts val="0"/>
              </a:spcBef>
              <a:spcAft>
                <a:spcPts val="0"/>
              </a:spcAft>
              <a:buNone/>
            </a:pPr>
            <a:endParaRPr/>
          </a:p>
        </p:txBody>
      </p:sp>
      <p:sp>
        <p:nvSpPr>
          <p:cNvPr id="121" name="Shape 121"/>
          <p:cNvSpPr txBox="1">
            <a:spLocks noGrp="1"/>
          </p:cNvSpPr>
          <p:nvPr>
            <p:ph type="body" idx="1"/>
          </p:nvPr>
        </p:nvSpPr>
        <p:spPr>
          <a:xfrm>
            <a:off x="311700" y="1152475"/>
            <a:ext cx="8520600" cy="3911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endParaRPr/>
          </a:p>
          <a:p>
            <a:pPr marL="457200" lvl="0" indent="-342900" rtl="0">
              <a:lnSpc>
                <a:spcPct val="150000"/>
              </a:lnSpc>
              <a:spcBef>
                <a:spcPts val="1600"/>
              </a:spcBef>
              <a:spcAft>
                <a:spcPts val="0"/>
              </a:spcAft>
              <a:buSzPts val="1800"/>
              <a:buChar char="➔"/>
            </a:pPr>
            <a:r>
              <a:rPr lang="en"/>
              <a:t>Students will be able to:</a:t>
            </a:r>
            <a:endParaRPr/>
          </a:p>
          <a:p>
            <a:pPr marL="914400" lvl="1" indent="-317500" rtl="0">
              <a:lnSpc>
                <a:spcPct val="150000"/>
              </a:lnSpc>
              <a:spcBef>
                <a:spcPts val="0"/>
              </a:spcBef>
              <a:spcAft>
                <a:spcPts val="0"/>
              </a:spcAft>
              <a:buSzPts val="1400"/>
              <a:buChar char="◆"/>
            </a:pPr>
            <a:r>
              <a:rPr lang="en"/>
              <a:t>Demonstrate an awareness and consideration of the campus community in their decision-making and participate in civic engagement.</a:t>
            </a:r>
            <a:endParaRPr/>
          </a:p>
          <a:p>
            <a:pPr marL="914400" lvl="1" indent="-317500" rtl="0">
              <a:lnSpc>
                <a:spcPct val="150000"/>
              </a:lnSpc>
              <a:spcBef>
                <a:spcPts val="0"/>
              </a:spcBef>
              <a:spcAft>
                <a:spcPts val="0"/>
              </a:spcAft>
              <a:buSzPts val="1400"/>
              <a:buChar char="◆"/>
            </a:pPr>
            <a:r>
              <a:rPr lang="en"/>
              <a:t>Communicate effectively to University officials in a way that is coherent and clearly articulates their reasons for requesting an off-campus speaker that may be disrupt the campus community. </a:t>
            </a:r>
            <a:endParaRPr/>
          </a:p>
          <a:p>
            <a:pPr marL="457200" lvl="0" indent="0" rtl="0">
              <a:lnSpc>
                <a:spcPct val="150000"/>
              </a:lnSpc>
              <a:spcBef>
                <a:spcPts val="1600"/>
              </a:spcBef>
              <a:spcAft>
                <a:spcPts val="0"/>
              </a:spcAft>
              <a:buNone/>
            </a:pPr>
            <a:endParaRPr/>
          </a:p>
          <a:p>
            <a:pPr marL="457200" lvl="0" indent="0" rtl="0">
              <a:lnSpc>
                <a:spcPct val="150000"/>
              </a:lnSpc>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Outcomes at the University</a:t>
            </a:r>
            <a:endParaRPr/>
          </a:p>
          <a:p>
            <a:pPr marL="0" lvl="0" indent="0" rtl="0">
              <a:spcBef>
                <a:spcPts val="0"/>
              </a:spcBef>
              <a:spcAft>
                <a:spcPts val="0"/>
              </a:spcAft>
              <a:buNone/>
            </a:pPr>
            <a:endParaRPr/>
          </a:p>
        </p:txBody>
      </p:sp>
      <p:sp>
        <p:nvSpPr>
          <p:cNvPr id="127" name="Shape 127"/>
          <p:cNvSpPr txBox="1">
            <a:spLocks noGrp="1"/>
          </p:cNvSpPr>
          <p:nvPr>
            <p:ph type="body" idx="1"/>
          </p:nvPr>
        </p:nvSpPr>
        <p:spPr>
          <a:xfrm>
            <a:off x="311700" y="1152475"/>
            <a:ext cx="8520600" cy="3911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University Officials will be able to:</a:t>
            </a:r>
            <a:endParaRPr/>
          </a:p>
          <a:p>
            <a:pPr marL="914400" lvl="1" indent="-317500" rtl="0">
              <a:lnSpc>
                <a:spcPct val="150000"/>
              </a:lnSpc>
              <a:spcBef>
                <a:spcPts val="0"/>
              </a:spcBef>
              <a:spcAft>
                <a:spcPts val="0"/>
              </a:spcAft>
              <a:buSzPts val="1400"/>
              <a:buChar char="◆"/>
            </a:pPr>
            <a:r>
              <a:rPr lang="en"/>
              <a:t>Engage in critical thinking as they identify important problems and issues while being aware of critical questions that could be raised.</a:t>
            </a:r>
            <a:endParaRPr/>
          </a:p>
          <a:p>
            <a:pPr marL="914400" lvl="1" indent="-317500" rtl="0">
              <a:lnSpc>
                <a:spcPct val="150000"/>
              </a:lnSpc>
              <a:spcBef>
                <a:spcPts val="0"/>
              </a:spcBef>
              <a:spcAft>
                <a:spcPts val="0"/>
              </a:spcAft>
              <a:buSzPts val="1400"/>
              <a:buChar char="◆"/>
            </a:pPr>
            <a:r>
              <a:rPr lang="en"/>
              <a:t>Provide a clear decision that is based on complex information from sources including past and present issues on campus communities to form a decision but is willing to remain open to new ideas from the student organization.</a:t>
            </a:r>
            <a:endParaRPr/>
          </a:p>
          <a:p>
            <a:pPr marL="914400" lvl="1" indent="-317500" rtl="0">
              <a:lnSpc>
                <a:spcPct val="150000"/>
              </a:lnSpc>
              <a:spcBef>
                <a:spcPts val="0"/>
              </a:spcBef>
              <a:spcAft>
                <a:spcPts val="0"/>
              </a:spcAft>
              <a:buSzPts val="1400"/>
              <a:buChar char="◆"/>
            </a:pPr>
            <a:r>
              <a:rPr lang="en"/>
              <a:t>Understand their role in social responsibility and their influence on the campus community by appropriately challenging the proposed events that are not conducive to the campus learning environment.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Theories to Support Proposed Guidelines </a:t>
            </a:r>
            <a:endParaRPr/>
          </a:p>
        </p:txBody>
      </p:sp>
      <p:sp>
        <p:nvSpPr>
          <p:cNvPr id="133" name="Shape 13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dirty="0"/>
              <a:t>King and Kitchener Reflective Judgement Model</a:t>
            </a:r>
            <a:endParaRPr dirty="0"/>
          </a:p>
          <a:p>
            <a:pPr marL="914400" lvl="1" indent="-317500" rtl="0">
              <a:lnSpc>
                <a:spcPct val="200000"/>
              </a:lnSpc>
              <a:spcBef>
                <a:spcPts val="0"/>
              </a:spcBef>
              <a:spcAft>
                <a:spcPts val="0"/>
              </a:spcAft>
              <a:buSzPts val="1400"/>
              <a:buChar char="◆"/>
            </a:pPr>
            <a:r>
              <a:rPr lang="en" dirty="0"/>
              <a:t>Reflective thinking includes considering context, relevant data, multiple viewpoints, and ability to justify beliefs (Evans et al, 2010)</a:t>
            </a:r>
            <a:endParaRPr dirty="0"/>
          </a:p>
          <a:p>
            <a:pPr marL="914400" lvl="1" indent="-317500" rtl="0">
              <a:lnSpc>
                <a:spcPct val="200000"/>
              </a:lnSpc>
              <a:spcBef>
                <a:spcPts val="0"/>
              </a:spcBef>
              <a:spcAft>
                <a:spcPts val="0"/>
              </a:spcAft>
              <a:buSzPts val="1400"/>
              <a:buChar char="◆"/>
            </a:pPr>
            <a:r>
              <a:rPr lang="en" dirty="0"/>
              <a:t>Learning outcomes = challenge students to justify their beliefs by evaluating the purpose and value of the invited speaker</a:t>
            </a:r>
            <a:endParaRPr dirty="0"/>
          </a:p>
          <a:p>
            <a:pPr marL="914400" lvl="1" indent="-317500" rtl="0">
              <a:lnSpc>
                <a:spcPct val="200000"/>
              </a:lnSpc>
              <a:spcBef>
                <a:spcPts val="0"/>
              </a:spcBef>
              <a:spcAft>
                <a:spcPts val="0"/>
              </a:spcAft>
              <a:buSzPts val="1400"/>
              <a:buChar char="◆"/>
            </a:pPr>
            <a:r>
              <a:rPr lang="en" dirty="0"/>
              <a:t>Risk/Benefit analysis = challenges students to consider context, relevant data, and multiple viewpoints that may factor into having the invited speaker on campus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Theories to Support Proposed Guidelines </a:t>
            </a:r>
            <a:endParaRPr/>
          </a:p>
        </p:txBody>
      </p:sp>
      <p:sp>
        <p:nvSpPr>
          <p:cNvPr id="139" name="Shape 13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Study of King and Kitchener’s Reflective Judgement Model </a:t>
            </a:r>
            <a:r>
              <a:rPr lang="en" sz="1200"/>
              <a:t>(Guthrie, King, and Palmer, 2002), as cited in Evans et al. (2010)</a:t>
            </a:r>
            <a:endParaRPr sz="1200"/>
          </a:p>
          <a:p>
            <a:pPr marL="914400" lvl="1" indent="-317500" rtl="0">
              <a:spcBef>
                <a:spcPts val="0"/>
              </a:spcBef>
              <a:spcAft>
                <a:spcPts val="0"/>
              </a:spcAft>
              <a:buSzPts val="1400"/>
              <a:buChar char="◆"/>
            </a:pPr>
            <a:r>
              <a:rPr lang="en"/>
              <a:t>Found a relationship between reflective judgement and tolerance for diversity</a:t>
            </a:r>
            <a:endParaRPr/>
          </a:p>
          <a:p>
            <a:pPr marL="0" lvl="0" indent="0" algn="ctr" rtl="0">
              <a:spcBef>
                <a:spcPts val="1600"/>
              </a:spcBef>
              <a:spcAft>
                <a:spcPts val="0"/>
              </a:spcAft>
              <a:buNone/>
            </a:pPr>
            <a:endParaRPr sz="1400"/>
          </a:p>
          <a:p>
            <a:pPr marL="0" lvl="0" indent="0" algn="ctr" rtl="0">
              <a:spcBef>
                <a:spcPts val="1600"/>
              </a:spcBef>
              <a:spcAft>
                <a:spcPts val="1600"/>
              </a:spcAft>
              <a:buNone/>
            </a:pPr>
            <a:r>
              <a:rPr lang="en"/>
              <a:t/>
            </a:r>
            <a:br>
              <a:rPr lang="en"/>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90249" y="526350"/>
            <a:ext cx="8468555"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dirty="0"/>
              <a:t>We cannot prohibit students’ rights to invite controversial or intolerant speakers to campus, but we can encourage them to use reflective thinking/judgement, which in turn may increase their tolerance for diversity.</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Sources</a:t>
            </a:r>
            <a:endParaRPr/>
          </a:p>
        </p:txBody>
      </p:sp>
      <p:sp>
        <p:nvSpPr>
          <p:cNvPr id="150" name="Shape 15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Evans, N. J., Forney, D. S., Guido, F. M., Patton, L. D., and Renn, K. A. (2010). Epistemological and intellectual development. In </a:t>
            </a:r>
            <a:r>
              <a:rPr lang="en" i="1"/>
              <a:t>Student development in college: Theory, research, and practice (3rd ed.)</a:t>
            </a:r>
            <a:r>
              <a:rPr lang="en"/>
              <a:t>. (pp. 314-335). San Francisco, CA: Jossey-Bass.</a:t>
            </a:r>
            <a:endParaRPr/>
          </a:p>
          <a:p>
            <a:pPr marL="0" lvl="0" indent="0">
              <a:spcBef>
                <a:spcPts val="1600"/>
              </a:spcBef>
              <a:spcAft>
                <a:spcPts val="1600"/>
              </a:spcAft>
              <a:buNone/>
            </a:pPr>
            <a:r>
              <a:rPr lang="en"/>
              <a:t>Mitstifer, D. I., (2012) </a:t>
            </a:r>
            <a:r>
              <a:rPr lang="en" i="1"/>
              <a:t>CAS professional standards for higher education (8th ed.).</a:t>
            </a:r>
            <a:r>
              <a:rPr lang="en"/>
              <a:t> Washington, D.C: Council for the Advancement of Standards in Higher Education.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 to the Case </a:t>
            </a:r>
            <a:endParaRPr/>
          </a:p>
        </p:txBody>
      </p:sp>
      <p:sp>
        <p:nvSpPr>
          <p:cNvPr id="73" name="Shape 7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200000"/>
              </a:lnSpc>
              <a:spcBef>
                <a:spcPts val="0"/>
              </a:spcBef>
              <a:spcAft>
                <a:spcPts val="0"/>
              </a:spcAft>
              <a:buSzPts val="1800"/>
              <a:buChar char="➔"/>
            </a:pPr>
            <a:r>
              <a:rPr lang="en"/>
              <a:t>An RSO hosted a forum with an outside speaker</a:t>
            </a:r>
            <a:endParaRPr/>
          </a:p>
          <a:p>
            <a:pPr marL="914400" lvl="1" indent="-317500" rtl="0">
              <a:lnSpc>
                <a:spcPct val="200000"/>
              </a:lnSpc>
              <a:spcBef>
                <a:spcPts val="0"/>
              </a:spcBef>
              <a:spcAft>
                <a:spcPts val="0"/>
              </a:spcAft>
              <a:buSzPts val="1400"/>
              <a:buChar char="◆"/>
            </a:pPr>
            <a:r>
              <a:rPr lang="en"/>
              <a:t>The forum resulted in verbal and physical outbursts and campus safety became involved </a:t>
            </a:r>
            <a:endParaRPr/>
          </a:p>
          <a:p>
            <a:pPr marL="914400" lvl="1" indent="-317500" rtl="0">
              <a:lnSpc>
                <a:spcPct val="200000"/>
              </a:lnSpc>
              <a:spcBef>
                <a:spcPts val="0"/>
              </a:spcBef>
              <a:spcAft>
                <a:spcPts val="0"/>
              </a:spcAft>
              <a:buSzPts val="1400"/>
              <a:buChar char="◆"/>
            </a:pPr>
            <a:r>
              <a:rPr lang="en"/>
              <a:t>The guidelines in place for outside speakers is brought into question </a:t>
            </a:r>
            <a:endParaRPr/>
          </a:p>
          <a:p>
            <a:pPr marL="457200" lvl="0" indent="-342900" rtl="0">
              <a:lnSpc>
                <a:spcPct val="200000"/>
              </a:lnSpc>
              <a:spcBef>
                <a:spcPts val="0"/>
              </a:spcBef>
              <a:spcAft>
                <a:spcPts val="0"/>
              </a:spcAft>
              <a:buSzPts val="1800"/>
              <a:buChar char="➔"/>
            </a:pPr>
            <a:r>
              <a:rPr lang="en"/>
              <a:t>The committee must review the current guidelines and decide if they would like to change how they handle outside speakers on campus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Top Issues at Hand</a:t>
            </a:r>
            <a:endParaRPr/>
          </a:p>
        </p:txBody>
      </p:sp>
      <p:sp>
        <p:nvSpPr>
          <p:cNvPr id="79" name="Shape 7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200000"/>
              </a:lnSpc>
              <a:spcBef>
                <a:spcPts val="0"/>
              </a:spcBef>
              <a:spcAft>
                <a:spcPts val="0"/>
              </a:spcAft>
              <a:buSzPts val="1800"/>
              <a:buChar char="➔"/>
            </a:pPr>
            <a:r>
              <a:rPr lang="en"/>
              <a:t>The outside speaker caused a negative reaction in the crowd </a:t>
            </a:r>
            <a:endParaRPr/>
          </a:p>
          <a:p>
            <a:pPr marL="457200" lvl="0" indent="-342900" rtl="0">
              <a:lnSpc>
                <a:spcPct val="200000"/>
              </a:lnSpc>
              <a:spcBef>
                <a:spcPts val="0"/>
              </a:spcBef>
              <a:spcAft>
                <a:spcPts val="0"/>
              </a:spcAft>
              <a:buSzPts val="1800"/>
              <a:buChar char="➔"/>
            </a:pPr>
            <a:r>
              <a:rPr lang="en"/>
              <a:t>University policies regarding outside speakers need to be reviewed</a:t>
            </a:r>
            <a:endParaRPr/>
          </a:p>
          <a:p>
            <a:pPr marL="457200" lvl="0" indent="-342900" rtl="0">
              <a:lnSpc>
                <a:spcPct val="200000"/>
              </a:lnSpc>
              <a:spcBef>
                <a:spcPts val="0"/>
              </a:spcBef>
              <a:spcAft>
                <a:spcPts val="0"/>
              </a:spcAft>
              <a:buSzPts val="1800"/>
              <a:buChar char="➔"/>
            </a:pPr>
            <a:r>
              <a:rPr lang="en"/>
              <a:t>The university needs to ensure that they are using the proper resources for events </a:t>
            </a:r>
            <a:endParaRPr/>
          </a:p>
          <a:p>
            <a:pPr marL="0" lvl="0" indent="0">
              <a:spcBef>
                <a:spcPts val="16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Current Guidelines at the University </a:t>
            </a:r>
            <a:endParaRPr/>
          </a:p>
        </p:txBody>
      </p:sp>
      <p:sp>
        <p:nvSpPr>
          <p:cNvPr id="85" name="Shape 8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General Guidelines</a:t>
            </a:r>
            <a:endParaRPr/>
          </a:p>
          <a:p>
            <a:pPr marL="914400" lvl="1" indent="-317500" rtl="0">
              <a:lnSpc>
                <a:spcPct val="150000"/>
              </a:lnSpc>
              <a:spcBef>
                <a:spcPts val="0"/>
              </a:spcBef>
              <a:spcAft>
                <a:spcPts val="0"/>
              </a:spcAft>
              <a:buSzPts val="1400"/>
              <a:buChar char="◆"/>
            </a:pPr>
            <a:r>
              <a:rPr lang="en"/>
              <a:t>Administration recognize that the entire campus is a free speech area </a:t>
            </a:r>
            <a:endParaRPr/>
          </a:p>
          <a:p>
            <a:pPr marL="914400" lvl="1" indent="-317500" rtl="0">
              <a:lnSpc>
                <a:spcPct val="150000"/>
              </a:lnSpc>
              <a:spcBef>
                <a:spcPts val="0"/>
              </a:spcBef>
              <a:spcAft>
                <a:spcPts val="0"/>
              </a:spcAft>
              <a:buSzPts val="1400"/>
              <a:buChar char="◆"/>
            </a:pPr>
            <a:r>
              <a:rPr lang="en"/>
              <a:t>In order for an outside speaker to speak on campus, an RSO only needs the approval of the Campus Activities Board (CAB) </a:t>
            </a:r>
            <a:endParaRPr/>
          </a:p>
          <a:p>
            <a:pPr marL="914400" lvl="1" indent="-317500" rtl="0">
              <a:lnSpc>
                <a:spcPct val="150000"/>
              </a:lnSpc>
              <a:spcBef>
                <a:spcPts val="0"/>
              </a:spcBef>
              <a:spcAft>
                <a:spcPts val="0"/>
              </a:spcAft>
              <a:buSzPts val="1400"/>
              <a:buChar char="◆"/>
            </a:pPr>
            <a:r>
              <a:rPr lang="en"/>
              <a:t>Campus safety is in attendance of any events that involve outside speakers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Current Guidelines at the University </a:t>
            </a:r>
            <a:endParaRPr/>
          </a:p>
          <a:p>
            <a:pPr marL="0" lvl="0" indent="0">
              <a:spcBef>
                <a:spcPts val="0"/>
              </a:spcBef>
              <a:spcAft>
                <a:spcPts val="0"/>
              </a:spcAft>
              <a:buNone/>
            </a:pPr>
            <a:endParaRPr/>
          </a:p>
        </p:txBody>
      </p:sp>
      <p:sp>
        <p:nvSpPr>
          <p:cNvPr id="91" name="Shape 9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Application Submission Structure</a:t>
            </a:r>
            <a:endParaRPr/>
          </a:p>
          <a:p>
            <a:pPr marL="914400" lvl="1" indent="-317500" rtl="0">
              <a:lnSpc>
                <a:spcPct val="150000"/>
              </a:lnSpc>
              <a:spcBef>
                <a:spcPts val="0"/>
              </a:spcBef>
              <a:spcAft>
                <a:spcPts val="0"/>
              </a:spcAft>
              <a:buSzPts val="1400"/>
              <a:buChar char="◆"/>
            </a:pPr>
            <a:r>
              <a:rPr lang="en"/>
              <a:t>Registered Student Organizations (RSOs) must fill out the generic application and turn it into the CAB with a brief description of the event</a:t>
            </a:r>
            <a:endParaRPr/>
          </a:p>
          <a:p>
            <a:pPr marL="914400" lvl="1" indent="-317500" rtl="0">
              <a:lnSpc>
                <a:spcPct val="150000"/>
              </a:lnSpc>
              <a:spcBef>
                <a:spcPts val="0"/>
              </a:spcBef>
              <a:spcAft>
                <a:spcPts val="0"/>
              </a:spcAft>
              <a:buSzPts val="1400"/>
              <a:buChar char="◆"/>
            </a:pPr>
            <a:r>
              <a:rPr lang="en"/>
              <a:t>No other formal approval is needed to have an outside speaker </a:t>
            </a:r>
            <a:endParaRPr/>
          </a:p>
          <a:p>
            <a:pPr marL="0" lvl="0" indent="0" rtl="0">
              <a:lnSpc>
                <a:spcPct val="150000"/>
              </a:lnSpc>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Proposed Guidelines at the University </a:t>
            </a:r>
            <a:endParaRPr/>
          </a:p>
          <a:p>
            <a:pPr marL="0" lvl="0" indent="0" rtl="0">
              <a:spcBef>
                <a:spcPts val="0"/>
              </a:spcBef>
              <a:spcAft>
                <a:spcPts val="0"/>
              </a:spcAft>
              <a:buNone/>
            </a:pPr>
            <a:endParaRPr/>
          </a:p>
        </p:txBody>
      </p:sp>
      <p:sp>
        <p:nvSpPr>
          <p:cNvPr id="97" name="Shape 97"/>
          <p:cNvSpPr txBox="1">
            <a:spLocks noGrp="1"/>
          </p:cNvSpPr>
          <p:nvPr>
            <p:ph type="body" idx="1"/>
          </p:nvPr>
        </p:nvSpPr>
        <p:spPr>
          <a:xfrm>
            <a:off x="311700" y="1152475"/>
            <a:ext cx="8520600" cy="3878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Application Submission Restructure</a:t>
            </a:r>
            <a:endParaRPr/>
          </a:p>
          <a:p>
            <a:pPr marL="914400" lvl="1" indent="-317500" rtl="0">
              <a:lnSpc>
                <a:spcPct val="150000"/>
              </a:lnSpc>
              <a:spcBef>
                <a:spcPts val="0"/>
              </a:spcBef>
              <a:spcAft>
                <a:spcPts val="0"/>
              </a:spcAft>
              <a:buSzPts val="1400"/>
              <a:buChar char="◆"/>
            </a:pPr>
            <a:r>
              <a:rPr lang="en"/>
              <a:t>Restructuring the Registered Student Organizations (RSOs) application process will give the opportunity for the RSO to become more reflective and intentional on speakers that are invited to campus and who may disrupt the campus community. </a:t>
            </a:r>
            <a:endParaRPr/>
          </a:p>
          <a:p>
            <a:pPr marL="457200" lvl="0" indent="-342900" rtl="0">
              <a:lnSpc>
                <a:spcPct val="150000"/>
              </a:lnSpc>
              <a:spcBef>
                <a:spcPts val="0"/>
              </a:spcBef>
              <a:spcAft>
                <a:spcPts val="0"/>
              </a:spcAft>
              <a:buSzPts val="1800"/>
              <a:buChar char="➔"/>
            </a:pPr>
            <a:r>
              <a:rPr lang="en"/>
              <a:t>Proposed Application Submission Requirements</a:t>
            </a:r>
            <a:endParaRPr/>
          </a:p>
          <a:p>
            <a:pPr marL="914400" lvl="1" indent="-317500" rtl="0">
              <a:lnSpc>
                <a:spcPct val="150000"/>
              </a:lnSpc>
              <a:spcBef>
                <a:spcPts val="0"/>
              </a:spcBef>
              <a:spcAft>
                <a:spcPts val="0"/>
              </a:spcAft>
              <a:buSzPts val="1400"/>
              <a:buChar char="◆"/>
            </a:pPr>
            <a:r>
              <a:rPr lang="en"/>
              <a:t>The RSO will now have to submit an extensive application that details learning outcomes of the event that are defined by the Council for the Advancement of Standards in Higher Education (CAS) as this event must align within one the six domains defined by CAS.</a:t>
            </a:r>
            <a:endParaRPr>
              <a:solidFill>
                <a:schemeClr val="dk1"/>
              </a:solidFill>
            </a:endParaRPr>
          </a:p>
          <a:p>
            <a:pPr marL="0" lvl="0" indent="0" rtl="0">
              <a:spcBef>
                <a:spcPts val="1600"/>
              </a:spcBef>
              <a:spcAft>
                <a:spcPts val="1600"/>
              </a:spcAft>
              <a:buNone/>
            </a:pP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Proposed Guidelines at the University </a:t>
            </a:r>
            <a:endParaRPr/>
          </a:p>
          <a:p>
            <a:pPr marL="0" lvl="0" indent="0" rtl="0">
              <a:spcBef>
                <a:spcPts val="0"/>
              </a:spcBef>
              <a:spcAft>
                <a:spcPts val="0"/>
              </a:spcAft>
              <a:buNone/>
            </a:pPr>
            <a:endParaRPr/>
          </a:p>
        </p:txBody>
      </p:sp>
      <p:sp>
        <p:nvSpPr>
          <p:cNvPr id="103" name="Shape 10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SzPts val="1800"/>
              <a:buChar char="➔"/>
            </a:pPr>
            <a:r>
              <a:rPr lang="en"/>
              <a:t>Application Approval Restructure</a:t>
            </a:r>
            <a:endParaRPr/>
          </a:p>
          <a:p>
            <a:pPr marL="914400" lvl="1" indent="-317500" rtl="0">
              <a:lnSpc>
                <a:spcPct val="150000"/>
              </a:lnSpc>
              <a:spcBef>
                <a:spcPts val="0"/>
              </a:spcBef>
              <a:spcAft>
                <a:spcPts val="0"/>
              </a:spcAft>
              <a:buSzPts val="1400"/>
              <a:buChar char="◆"/>
            </a:pPr>
            <a:r>
              <a:rPr lang="en"/>
              <a:t>Restructuring the Campus Activities Board approval process will give the chance for all involved campus units to assess whether or not the event can be held in a manner that complies with the university-wide Standard Practice Guides (SPGs). </a:t>
            </a:r>
            <a:endParaRPr/>
          </a:p>
          <a:p>
            <a:pPr marL="914400" lvl="1" indent="-317500" rtl="0">
              <a:lnSpc>
                <a:spcPct val="150000"/>
              </a:lnSpc>
              <a:spcBef>
                <a:spcPts val="0"/>
              </a:spcBef>
              <a:spcAft>
                <a:spcPts val="0"/>
              </a:spcAft>
              <a:buSzPts val="1400"/>
              <a:buChar char="◆"/>
            </a:pPr>
            <a:r>
              <a:rPr lang="en"/>
              <a:t>By looking back at the SPGs, we can also create a committee that will look further into the assisting with specific departments and units developing their own policies as long as they are in compliances with the standard practices of the university.</a:t>
            </a:r>
            <a:endParaRPr/>
          </a:p>
          <a:p>
            <a:pPr marL="0" marR="0" lvl="0" indent="0" algn="l" rtl="0">
              <a:lnSpc>
                <a:spcPct val="115000"/>
              </a:lnSpc>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Proposed Guidelines at the University </a:t>
            </a:r>
            <a:endParaRPr/>
          </a:p>
          <a:p>
            <a:pPr marL="0" lvl="0" indent="0" rtl="0">
              <a:spcBef>
                <a:spcPts val="0"/>
              </a:spcBef>
              <a:spcAft>
                <a:spcPts val="0"/>
              </a:spcAft>
              <a:buNone/>
            </a:pPr>
            <a:endParaRPr/>
          </a:p>
        </p:txBody>
      </p:sp>
      <p:sp>
        <p:nvSpPr>
          <p:cNvPr id="109" name="Shape 109"/>
          <p:cNvSpPr txBox="1">
            <a:spLocks noGrp="1"/>
          </p:cNvSpPr>
          <p:nvPr>
            <p:ph type="body" idx="1"/>
          </p:nvPr>
        </p:nvSpPr>
        <p:spPr>
          <a:xfrm>
            <a:off x="311700" y="1152475"/>
            <a:ext cx="8520600" cy="3911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Proposed Application Approval Requirements</a:t>
            </a:r>
            <a:endParaRPr/>
          </a:p>
          <a:p>
            <a:pPr marL="914400" lvl="1" indent="-317500" rtl="0">
              <a:spcBef>
                <a:spcPts val="0"/>
              </a:spcBef>
              <a:spcAft>
                <a:spcPts val="0"/>
              </a:spcAft>
              <a:buSzPts val="1400"/>
              <a:buChar char="◆"/>
            </a:pPr>
            <a:r>
              <a:rPr lang="en"/>
              <a:t>For events with outside speakers that may disrupt the learning environment of the campus community, the following approval process will occur. Students will need to submit documentation 60 days prior to ensure each Division of Student Affairs the proper time to make their decision. Students will then be notified if the request has been approved or denied based on reasons provided by the appropriate individuals.</a:t>
            </a:r>
            <a:endParaRPr/>
          </a:p>
          <a:p>
            <a:pPr marL="457200" lvl="0" indent="-342900" rtl="0">
              <a:spcBef>
                <a:spcPts val="0"/>
              </a:spcBef>
              <a:spcAft>
                <a:spcPts val="0"/>
              </a:spcAft>
              <a:buSzPts val="1800"/>
              <a:buChar char="➔"/>
            </a:pPr>
            <a:r>
              <a:rPr lang="en"/>
              <a:t>Approval Process</a:t>
            </a:r>
            <a:endParaRPr/>
          </a:p>
          <a:p>
            <a:pPr marL="914400" lvl="1" indent="-317500" rtl="0">
              <a:spcBef>
                <a:spcPts val="0"/>
              </a:spcBef>
              <a:spcAft>
                <a:spcPts val="0"/>
              </a:spcAft>
              <a:buSzPts val="1400"/>
              <a:buChar char="◆"/>
            </a:pPr>
            <a:r>
              <a:rPr lang="en"/>
              <a:t>Submit request to Campus Activities Board for initial approval.</a:t>
            </a:r>
            <a:endParaRPr/>
          </a:p>
          <a:p>
            <a:pPr marL="1371600" lvl="2" indent="-317500" rtl="0">
              <a:spcBef>
                <a:spcPts val="0"/>
              </a:spcBef>
              <a:spcAft>
                <a:spcPts val="0"/>
              </a:spcAft>
              <a:buSzPts val="1400"/>
              <a:buChar char="●"/>
            </a:pPr>
            <a:r>
              <a:rPr lang="en"/>
              <a:t>Campus Activities Board Director will then assess if event would require additional approval.</a:t>
            </a:r>
            <a:endParaRPr/>
          </a:p>
          <a:p>
            <a:pPr marL="1371600" lvl="2" indent="-317500" rtl="0">
              <a:spcBef>
                <a:spcPts val="0"/>
              </a:spcBef>
              <a:spcAft>
                <a:spcPts val="0"/>
              </a:spcAft>
              <a:buSzPts val="1400"/>
              <a:buChar char="●"/>
            </a:pPr>
            <a:r>
              <a:rPr lang="en"/>
              <a:t>If needed, University Risk Management and Director of Public Safety will then assess the request to determine if there are any risks/benefits associated with having this event and if public safety will have enough manpower to combat issues, shall they arise.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Learning Outcomes at the University</a:t>
            </a:r>
            <a:endParaRPr/>
          </a:p>
          <a:p>
            <a:pPr marL="0" lvl="0" indent="0" rtl="0">
              <a:spcBef>
                <a:spcPts val="0"/>
              </a:spcBef>
              <a:spcAft>
                <a:spcPts val="0"/>
              </a:spcAft>
              <a:buNone/>
            </a:pPr>
            <a:endParaRPr/>
          </a:p>
        </p:txBody>
      </p:sp>
      <p:sp>
        <p:nvSpPr>
          <p:cNvPr id="115" name="Shape 115"/>
          <p:cNvSpPr txBox="1">
            <a:spLocks noGrp="1"/>
          </p:cNvSpPr>
          <p:nvPr>
            <p:ph type="body" idx="1"/>
          </p:nvPr>
        </p:nvSpPr>
        <p:spPr>
          <a:xfrm>
            <a:off x="311700" y="1152475"/>
            <a:ext cx="8520600" cy="3911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342900" rtl="0">
              <a:lnSpc>
                <a:spcPct val="150000"/>
              </a:lnSpc>
              <a:spcBef>
                <a:spcPts val="1600"/>
              </a:spcBef>
              <a:spcAft>
                <a:spcPts val="0"/>
              </a:spcAft>
              <a:buSzPts val="1800"/>
              <a:buChar char="➔"/>
            </a:pPr>
            <a:r>
              <a:rPr lang="en"/>
              <a:t>Students will be able to:</a:t>
            </a:r>
            <a:endParaRPr/>
          </a:p>
          <a:p>
            <a:pPr marL="914400" lvl="1" indent="-317500" rtl="0">
              <a:lnSpc>
                <a:spcPct val="150000"/>
              </a:lnSpc>
              <a:spcBef>
                <a:spcPts val="0"/>
              </a:spcBef>
              <a:spcAft>
                <a:spcPts val="0"/>
              </a:spcAft>
              <a:buSzPts val="1400"/>
              <a:buChar char="◆"/>
            </a:pPr>
            <a:r>
              <a:rPr lang="en"/>
              <a:t>Analyze potential issues and problems that may arise by having their event</a:t>
            </a:r>
            <a:endParaRPr/>
          </a:p>
          <a:p>
            <a:pPr marL="914400" lvl="1" indent="-317500" rtl="0">
              <a:lnSpc>
                <a:spcPct val="150000"/>
              </a:lnSpc>
              <a:spcBef>
                <a:spcPts val="0"/>
              </a:spcBef>
              <a:spcAft>
                <a:spcPts val="0"/>
              </a:spcAft>
              <a:buSzPts val="1400"/>
              <a:buChar char="◆"/>
            </a:pPr>
            <a:r>
              <a:rPr lang="en"/>
              <a:t>Practice good judgment after assessing the potential risks and benefits of having the event</a:t>
            </a:r>
            <a:endParaRPr/>
          </a:p>
          <a:p>
            <a:pPr marL="914400" lvl="1" indent="-317500" rtl="0">
              <a:lnSpc>
                <a:spcPct val="150000"/>
              </a:lnSpc>
              <a:spcBef>
                <a:spcPts val="0"/>
              </a:spcBef>
              <a:spcAft>
                <a:spcPts val="0"/>
              </a:spcAft>
              <a:buSzPts val="1400"/>
              <a:buChar char="◆"/>
            </a:pPr>
            <a:r>
              <a:rPr lang="en"/>
              <a:t>Reflect on new information and determine if the event with continue.</a:t>
            </a:r>
            <a:endParaRPr/>
          </a:p>
          <a:p>
            <a:pPr marL="457200" lvl="0" indent="0" rtl="0">
              <a:lnSpc>
                <a:spcPct val="150000"/>
              </a:lnSpc>
              <a:spcBef>
                <a:spcPts val="1600"/>
              </a:spcBef>
              <a:spcAft>
                <a:spcPts val="1600"/>
              </a:spcAft>
              <a:buNone/>
            </a:pPr>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TotalTime>
  <Words>1011</Words>
  <Application>Microsoft Macintosh PowerPoint</Application>
  <PresentationFormat>On-screen Show (16:9)</PresentationFormat>
  <Paragraphs>70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PT Sans Narrow</vt:lpstr>
      <vt:lpstr>Open Sans</vt:lpstr>
      <vt:lpstr>Mesh</vt:lpstr>
      <vt:lpstr>Western Michigan University</vt:lpstr>
      <vt:lpstr>Intro to the Case </vt:lpstr>
      <vt:lpstr>Top Issues at Hand</vt:lpstr>
      <vt:lpstr>Current Guidelines at the University </vt:lpstr>
      <vt:lpstr>Current Guidelines at the University  </vt:lpstr>
      <vt:lpstr>Proposed Guidelines at the University  </vt:lpstr>
      <vt:lpstr>Proposed Guidelines at the University  </vt:lpstr>
      <vt:lpstr>Proposed Guidelines at the University  </vt:lpstr>
      <vt:lpstr>Learning Outcomes at the University </vt:lpstr>
      <vt:lpstr>Learning Outcomes at the University </vt:lpstr>
      <vt:lpstr>Learning Outcomes at the University </vt:lpstr>
      <vt:lpstr>Theories to Support Proposed Guidelines </vt:lpstr>
      <vt:lpstr>Theories to Support Proposed Guidelines </vt:lpstr>
      <vt:lpstr>We cannot prohibit students’ rights to invite controversial or intolerant speakers to campus, but we can encourage them to use reflective thinking/judgement, which in turn may increase their tolerance for diversity.</vt:lpstr>
      <vt:lpstr>Sources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Michigan University</dc:title>
  <cp:lastModifiedBy>Microsoft Office User</cp:lastModifiedBy>
  <cp:revision>2</cp:revision>
  <dcterms:modified xsi:type="dcterms:W3CDTF">2018-02-21T19:35:24Z</dcterms:modified>
</cp:coreProperties>
</file>